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715000" cx="9144000"/>
  <p:notesSz cx="6858000" cy="9144000"/>
  <p:embeddedFontLst>
    <p:embeddedFont>
      <p:font typeface="Lato"/>
      <p:regular r:id="rId40"/>
      <p:bold r:id="rId41"/>
      <p:italic r:id="rId42"/>
      <p:boldItalic r:id="rId43"/>
    </p:embeddedFont>
    <p:embeddedFont>
      <p:font typeface="Jua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schemas.openxmlformats.org/officeDocument/2006/relationships/font" Target="fonts/Jua-regular.fnt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2020.03.25: 김주연 - 테마 적용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2624c59f9_3_2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2624c59f9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지문인식으로 보안을 강화했습니다.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기능을 구현하기 위해서 지문인식센서와 LCD모듈을 이용하였습니다.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지문인식센서에 사용자의 지문을 스캔하면, 지문이 시리얼 통신을 통해 라즈베리파이에 전송됩니다.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등록된 지문을 스캔하면 LCD판에 석세스가 뜨고,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그렇지 않다면 fail이 뜹니다.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LCD판은 i2c 통신을 기반으로 구현되었습니다.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지문의 일치/비일치 여부는 로그 파일로 기록이 되어 라즈베리파이에 저장되고, 이는 flask를 이용하여 웹으로 전송되게 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2624c59f9_3_50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2624c59f9_3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2624c59f9_3_5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2624c59f9_3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대사: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라즈베리파이에서 파이썬.플라스크를 사용하여 자체의 서버를 만들고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picamera에서  jpeg의 파일형태로 지속적으로 촬영한 화면을 전송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웹앱에서 서버에 접속하여 request로 전송을 받아 실시간 화면으로 보여줄수있고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반대로 웹앱에서 라즈베리파이로 명령을 전송하여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CCTV의 내장된 모터를 조절하여 각도를 조절할 수 있고, 기록카메라의 저장시의 화질을 설정할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수도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624c59f9_3_34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2624c59f9_3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대사: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초음파 센서를 통해서 문으로 접근하는 사람의 거리를측정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중근거리(10-30cm거리) 접근시 사진촬영, request를 통해서 aws에 사진 파일을 바로 업로드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초근거리(10cm 이내) 접근시 영상으로 촬영하고 웹에서 열람이 가능하도록 mp4형식으로 포맷,업로드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업로드된 파일들을 웹앱을통해서 열람할수 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2624c59f9_3_59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2624c59f9_3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2624c59f9_3_59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2624c59f9_3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대사: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알고리즘을 통한 코딩으로 사람이 출입할때에 자동으로 문을 열고 닫힘니다.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지문인식으로 등록된 사람이 인증시 문을 열어줍니다. 문을 열며서 문이 열려있다는 정보를 기억합니다.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출입로에 있는 초음파센서를 통해서 지나감을 확인하고 사람이 들어어왔다는 정보를 저장,문을 닫고 문이 닫혔다고 기억.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다시 초음파센서를 지나갈때에 사람이 집에 들어왔다는 정보를 저장햇었으므로 문을 열어줍니다.  문열림을 기억,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그리고 센서를 지나쳤기에  사람이 나갔다라는 것을 기억하고 문을 닫아줍니다.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624c59f9_3_62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624c59f9_3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2624c59f9_3_6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2624c59f9_3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우리는 이미 실생활에서 현관 센서등을 접하는데요.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이를 만들기 위해서 초음파 감지 센서와 조도 센서를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초음파 센서는 앞에 물체가 있으면 반사파를 이용하여 물체를 감지할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조도 센서 같은 경우에는, 이 공간이 밝은지 어두운지를 확인할 수 있는 센서입니다.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그래서 초음파 센서에 물체가 감지되고, 이 공간이 어두우면 불이 자동으로 켜지는 것을 구현할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실제로 만들게 되어서 뿌듯했고, 어려웠던 점은 초음파 센서와 조도센서가 동시에 작동해야하는데, 한 개만 작동하는 경우가 빈번해서...애를 먹었습니다.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2624c59f9_12_5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2624c59f9_1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2624c59f9_3_73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2624c59f9_3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e8653b92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e8653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목차 정리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목차(Contents)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개요(Summary): 배경, 컨셉, 소개, 기술스택 (모든 내용을 장표로 만들 필요 없이 간단하게 말로 표현하면 좋을 거 같아요.)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과정(Process): 스마트홈 프로세스 과정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기능(Function): 각 기능별 소개 및 동영상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시연(Demonstration): 전체 프로세스 과정 시연하는 동영상 재생 혹은 배포한 웹 보여주는 것으로 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비중은 기능과 시연에 많이 신경써주면 좋겠습니다.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2624c59f9_3_7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2624c59f9_3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2020.03.26: 김주연 - 수정했습니다.LED가 흰색이라 박스 색 변경했어요.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2624c59f9_3_6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2624c59f9_3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2624c59f9_3_66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2624c59f9_3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2624c59f9_3_6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2624c59f9_3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2624c59f9_12_8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2624c59f9_1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스마트 선풍기를 만들 때 가장 초점을 맞춘 것은 에너지 절약이었습니다.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여름에 더우면 선풍기 강풍을 틀잖아요. 그런데 안더워도 강풍을 틀고...이래서 낭비하는 에너지가 많다고 생각했습니다.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그래서 저는 온도 습도를 측정하는 센서와 DC모터를 이용하여 선풍기를 만들게 되었습니다.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온도가 매우 높으면 자연스럽게 강풍을 불게 해주면, 온도가 낮다면 약풍 혹은 바람이 안불도록 만들었습니다.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 스마트 선풍기의 특징은 작동하는 온도와 시간, 그리고 바람 세기를 직접 사용자가 원하는 대로 바꿀 수 있다는 점입니다.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그리고 온습도센서로 측정된 로그기록들은 플라스크를 이용하여 웹 서버에서도 볼 수 있도록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82624c59f9_3_70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82624c59f9_3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2624c59f9_3_72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2624c59f9_3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지은 :  작은 하얀 박스(사진), 큰 하얀 박스(기능)  넣어주세요:) 감사합니다. (20-03-26)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2020.03.26: 김주연 - 수정했습니다.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2624c59f9_3_76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2624c59f9_3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2624c59f9_3_7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2624c59f9_3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CCTV/지문인식/형광등/온습도센서, 웹캠(스타일러)에서 수집한 로그파일을 바탕으로 시각화하는 작업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언어는 파이썬을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시각화를 위해 사용한 라이브러리는 판다스, 맷플롯립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웹 프레임워크로는 flask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2624c59f9_7_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2624c59f9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온습도 센서 로그의 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판다스는 csv, txt 파일 등을 불러와 데이터 structure를 만들고 데이터 분석에 사용하는 라이브러리로서,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간단하게 데이터프레임을 만들 수 있음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맷플롯립은 정적, 동적, 반응형 시각화를 구현할 수 있는 파이썬 라이브러리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판다스를 사용해 만든 데이터프레임을 가져와 꺽은선 그래프를 그린 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f975a126_3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f975a1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개요 정리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스마트 홈(Smart Home)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명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나혼자 스마트 홈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소개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스마트 홈은 생활 환경에 다양한 자동화 서비스를 제공하는 주거 서비스이며, 사용자가 집에 있지</a:t>
            </a:r>
            <a:b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않아도  원격으로 집 안의 기기를 체크하고 제어가 가능하다.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arenR"/>
            </a:pPr>
            <a:r>
              <a:rPr b="1"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서비스의 차별성</a:t>
            </a:r>
            <a:r>
              <a:rPr lang="ko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집안에 모든 기기들이 IoT 기능을 갖지 않아도 간단히 라즈베리파이와 몇 개의 센서들만 가지고 쉽게 스마트홈을 구현할 수 있도록 한다. 서비스가 사용자에게 커스터마이징 될 수 있도록 사용자의 자유도를 올린다. 불필요하게 과도한 서비스보다 실생활에서 진짜로 불편했던 것들을 개선하고 편리하도록 만드는 것이 이 서비스의 차별점이다.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2624c59f9_3_78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2624c59f9_3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위와 같은 과정을 거쳐 만든 데이터프레임과 그래프가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사용자 페이지에서 보여진 화면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서버에서 bootstrap 등을 이용하여 페이지상의 정렬, 스타일 등을 적용하여 나타낸 결과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82624c59f9_7_4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82624c59f9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위와 같은 과정을 거쳐 만든 데이터프레임과 그래프가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사용자 페이지에서 보여진 화면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서버에서 bootstrap 등을 이용하여 페이지상의 정렬, 스타일 등을 적용하여 나타낸 결과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2624c59f9_3_8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2624c59f9_3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2624c59f9_0_4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2624c59f9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이 페이지에서는 프로젝트중에서 힘들었던 점 간단히 표현했으면 좋겠습니다.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2624c59f9_0_28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2624c59f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2624c59f9_3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2624c59f9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1.2020년 5G 상용화 -&gt; 탄탄한 인프라 구축 / 이동통신3사 및 대기업 등 다양한 홈 iot 서비스 개발 =&gt; 탄탄한 경쟁시장 형성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2.국내 1인 가구와 고령인구는 계속 증가하고 있음 -&gt; 1인가구 : 보안에 대한 걱정 많음. 편리한 것을 좋아함 / 고령인구 : 취약계층이라 혼자있음 위험함(ex: 혼자 있을 때 갑자기 쓰러짐)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 정부(산업통상자원부 및 과학기술정보통신부)의 2022년까지 스마트홈 대규모 투자 지원.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2624c59f9_3_1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2624c59f9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스마트 홈 컨셉 : 크게 6가지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cctv 및 지문인식을 통한 안전보안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원격으로 전등끄기, 온도 제어 스마트 선풍기로 에너지 절약 해결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내말을 알아 듣고 대답까지 해주는 미니스피커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데이터 기반으로 오늘의 코디를 추천하는 스마트 코디네이터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스마트 홈 센서 기반으로 우리집 데이터 분석 가능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>
                <a:solidFill>
                  <a:schemeClr val="dk1"/>
                </a:solidFill>
              </a:rPr>
              <a:t>….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2624c59f9_0_36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2624c59f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개발 환경 정리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→ 개발 하실때, 사용했던 센서, 디바이스(장치) 등 추가해주세요.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2624c59f9_3_1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2624c59f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개발 환경 정리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→ 개발 하실때, 사용했던 라이브러리, 툴, 언어 등등 여기 있는거 외에 더 있다면 추가해주세요.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2624c59f9_0_4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2624c59f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2020.03.25: 김주연 - 테마 적용, 이 페이지에는 스마트홈 전체 프로세스 넣으면 좋겠습니다.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→ 사용자 입장에서의 프로세스(과정)입니다.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2020.03.26: 박지은 - 이미지 찾아서 추가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-&gt; 이 ppt 테마가 제공하는 아이콘이 따로 있는 거라면, 지우고 수정하세요! 없나 싶어서 찾아 넣었습니다.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2624c59f9_3_3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2624c59f9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Relationship Id="rId5" Type="http://schemas.openxmlformats.org/officeDocument/2006/relationships/image" Target="../media/image24.png"/><Relationship Id="rId6" Type="http://schemas.openxmlformats.org/officeDocument/2006/relationships/image" Target="../media/image7.png"/><Relationship Id="rId7" Type="http://schemas.openxmlformats.org/officeDocument/2006/relationships/image" Target="../media/image85.png"/><Relationship Id="rId8" Type="http://schemas.openxmlformats.org/officeDocument/2006/relationships/image" Target="../media/image51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3" Type="http://schemas.openxmlformats.org/officeDocument/2006/relationships/image" Target="../media/image59.jpg"/><Relationship Id="rId12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6SzFV7boc3Y" TargetMode="External"/><Relationship Id="rId5" Type="http://schemas.openxmlformats.org/officeDocument/2006/relationships/image" Target="../media/image8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9" Type="http://schemas.openxmlformats.org/officeDocument/2006/relationships/image" Target="../media/image72.png"/><Relationship Id="rId5" Type="http://schemas.openxmlformats.org/officeDocument/2006/relationships/image" Target="../media/image79.jpg"/><Relationship Id="rId6" Type="http://schemas.openxmlformats.org/officeDocument/2006/relationships/image" Target="../media/image63.png"/><Relationship Id="rId7" Type="http://schemas.openxmlformats.org/officeDocument/2006/relationships/image" Target="../media/image64.jpg"/><Relationship Id="rId8" Type="http://schemas.openxmlformats.org/officeDocument/2006/relationships/image" Target="../media/image85.png"/><Relationship Id="rId11" Type="http://schemas.openxmlformats.org/officeDocument/2006/relationships/image" Target="../media/image74.png"/><Relationship Id="rId10" Type="http://schemas.openxmlformats.org/officeDocument/2006/relationships/image" Target="../media/image7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9.jpg"/><Relationship Id="rId9" Type="http://schemas.openxmlformats.org/officeDocument/2006/relationships/image" Target="../media/image87.png"/><Relationship Id="rId5" Type="http://schemas.openxmlformats.org/officeDocument/2006/relationships/image" Target="../media/image69.jpg"/><Relationship Id="rId6" Type="http://schemas.openxmlformats.org/officeDocument/2006/relationships/image" Target="../media/image70.jpg"/><Relationship Id="rId7" Type="http://schemas.openxmlformats.org/officeDocument/2006/relationships/image" Target="../media/image82.jpg"/><Relationship Id="rId8" Type="http://schemas.openxmlformats.org/officeDocument/2006/relationships/image" Target="../media/image85.png"/><Relationship Id="rId11" Type="http://schemas.openxmlformats.org/officeDocument/2006/relationships/image" Target="../media/image77.png"/><Relationship Id="rId10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KPzPgT8OTbU" TargetMode="External"/><Relationship Id="rId5" Type="http://schemas.openxmlformats.org/officeDocument/2006/relationships/image" Target="../media/image9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7.png"/><Relationship Id="rId6" Type="http://schemas.openxmlformats.org/officeDocument/2006/relationships/image" Target="../media/image76.jpg"/><Relationship Id="rId7" Type="http://schemas.openxmlformats.org/officeDocument/2006/relationships/image" Target="../media/image107.png"/><Relationship Id="rId8" Type="http://schemas.openxmlformats.org/officeDocument/2006/relationships/image" Target="../media/image9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MOalms-jVFo" TargetMode="External"/><Relationship Id="rId5" Type="http://schemas.openxmlformats.org/officeDocument/2006/relationships/image" Target="../media/image9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6.png"/><Relationship Id="rId5" Type="http://schemas.openxmlformats.org/officeDocument/2006/relationships/image" Target="../media/image90.png"/><Relationship Id="rId6" Type="http://schemas.openxmlformats.org/officeDocument/2006/relationships/image" Target="../media/image61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0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9" Type="http://schemas.openxmlformats.org/officeDocument/2006/relationships/image" Target="../media/image112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56.png"/><Relationship Id="rId8" Type="http://schemas.openxmlformats.org/officeDocument/2006/relationships/image" Target="../media/image114.png"/><Relationship Id="rId10" Type="http://schemas.openxmlformats.org/officeDocument/2006/relationships/image" Target="../media/image1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9sLJtIJzzKU" TargetMode="External"/><Relationship Id="rId5" Type="http://schemas.openxmlformats.org/officeDocument/2006/relationships/image" Target="../media/image10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jp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89.png"/><Relationship Id="rId9" Type="http://schemas.openxmlformats.org/officeDocument/2006/relationships/image" Target="../media/image72.png"/><Relationship Id="rId5" Type="http://schemas.openxmlformats.org/officeDocument/2006/relationships/image" Target="../media/image12.png"/><Relationship Id="rId6" Type="http://schemas.openxmlformats.org/officeDocument/2006/relationships/image" Target="../media/image86.png"/><Relationship Id="rId7" Type="http://schemas.openxmlformats.org/officeDocument/2006/relationships/image" Target="../media/image74.png"/><Relationship Id="rId8" Type="http://schemas.openxmlformats.org/officeDocument/2006/relationships/image" Target="../media/image92.png"/><Relationship Id="rId11" Type="http://schemas.openxmlformats.org/officeDocument/2006/relationships/image" Target="../media/image85.png"/><Relationship Id="rId10" Type="http://schemas.openxmlformats.org/officeDocument/2006/relationships/image" Target="../media/image40.png"/><Relationship Id="rId13" Type="http://schemas.openxmlformats.org/officeDocument/2006/relationships/image" Target="../media/image77.png"/><Relationship Id="rId12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-ErMg0LLR8o" TargetMode="External"/><Relationship Id="rId5" Type="http://schemas.openxmlformats.org/officeDocument/2006/relationships/image" Target="../media/image10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89.png"/><Relationship Id="rId9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1" Type="http://schemas.openxmlformats.org/officeDocument/2006/relationships/image" Target="../media/image74.png"/><Relationship Id="rId10" Type="http://schemas.openxmlformats.org/officeDocument/2006/relationships/image" Target="../media/image29.png"/><Relationship Id="rId13" Type="http://schemas.openxmlformats.org/officeDocument/2006/relationships/image" Target="../media/image12.png"/><Relationship Id="rId12" Type="http://schemas.openxmlformats.org/officeDocument/2006/relationships/image" Target="../media/image71.png"/><Relationship Id="rId14" Type="http://schemas.openxmlformats.org/officeDocument/2006/relationships/image" Target="../media/image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2tuxZsQu5Gs" TargetMode="External"/><Relationship Id="rId5" Type="http://schemas.openxmlformats.org/officeDocument/2006/relationships/image" Target="../media/image10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16.png"/><Relationship Id="rId9" Type="http://schemas.openxmlformats.org/officeDocument/2006/relationships/image" Target="../media/image56.png"/><Relationship Id="rId5" Type="http://schemas.openxmlformats.org/officeDocument/2006/relationships/image" Target="../media/image118.png"/><Relationship Id="rId6" Type="http://schemas.openxmlformats.org/officeDocument/2006/relationships/image" Target="../media/image88.png"/><Relationship Id="rId7" Type="http://schemas.openxmlformats.org/officeDocument/2006/relationships/image" Target="../media/image117.png"/><Relationship Id="rId8" Type="http://schemas.openxmlformats.org/officeDocument/2006/relationships/image" Target="../media/image60.png"/><Relationship Id="rId11" Type="http://schemas.openxmlformats.org/officeDocument/2006/relationships/image" Target="../media/image77.png"/><Relationship Id="rId10" Type="http://schemas.openxmlformats.org/officeDocument/2006/relationships/image" Target="../media/image8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-sCoXi_RcYU" TargetMode="External"/><Relationship Id="rId5" Type="http://schemas.openxmlformats.org/officeDocument/2006/relationships/image" Target="../media/image1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53.png"/><Relationship Id="rId8" Type="http://schemas.openxmlformats.org/officeDocument/2006/relationships/image" Target="../media/image85.png"/><Relationship Id="rId11" Type="http://schemas.openxmlformats.org/officeDocument/2006/relationships/image" Target="../media/image74.png"/><Relationship Id="rId10" Type="http://schemas.openxmlformats.org/officeDocument/2006/relationships/image" Target="../media/image89.png"/><Relationship Id="rId13" Type="http://schemas.openxmlformats.org/officeDocument/2006/relationships/image" Target="../media/image72.png"/><Relationship Id="rId12" Type="http://schemas.openxmlformats.org/officeDocument/2006/relationships/image" Target="../media/image92.png"/><Relationship Id="rId14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9" Type="http://schemas.openxmlformats.org/officeDocument/2006/relationships/image" Target="../media/image43.png"/><Relationship Id="rId5" Type="http://schemas.openxmlformats.org/officeDocument/2006/relationships/image" Target="../media/image92.png"/><Relationship Id="rId6" Type="http://schemas.openxmlformats.org/officeDocument/2006/relationships/image" Target="../media/image72.png"/><Relationship Id="rId7" Type="http://schemas.openxmlformats.org/officeDocument/2006/relationships/image" Target="../media/image77.png"/><Relationship Id="rId8" Type="http://schemas.openxmlformats.org/officeDocument/2006/relationships/image" Target="../media/image89.png"/><Relationship Id="rId11" Type="http://schemas.openxmlformats.org/officeDocument/2006/relationships/image" Target="../media/image61.png"/><Relationship Id="rId10" Type="http://schemas.openxmlformats.org/officeDocument/2006/relationships/image" Target="../media/image62.png"/><Relationship Id="rId13" Type="http://schemas.openxmlformats.org/officeDocument/2006/relationships/image" Target="../media/image100.png"/><Relationship Id="rId12" Type="http://schemas.openxmlformats.org/officeDocument/2006/relationships/image" Target="../media/image98.png"/><Relationship Id="rId15" Type="http://schemas.openxmlformats.org/officeDocument/2006/relationships/image" Target="../media/image60.png"/><Relationship Id="rId14" Type="http://schemas.openxmlformats.org/officeDocument/2006/relationships/image" Target="../media/image7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94.png"/><Relationship Id="rId5" Type="http://schemas.openxmlformats.org/officeDocument/2006/relationships/image" Target="../media/image93.jpg"/><Relationship Id="rId6" Type="http://schemas.openxmlformats.org/officeDocument/2006/relationships/image" Target="../media/image95.jpg"/><Relationship Id="rId7" Type="http://schemas.openxmlformats.org/officeDocument/2006/relationships/image" Target="../media/image111.jpg"/><Relationship Id="rId8" Type="http://schemas.openxmlformats.org/officeDocument/2006/relationships/image" Target="../media/image1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9" Type="http://schemas.openxmlformats.org/officeDocument/2006/relationships/image" Target="../media/image111.jpg"/><Relationship Id="rId5" Type="http://schemas.openxmlformats.org/officeDocument/2006/relationships/image" Target="../media/image102.png"/><Relationship Id="rId6" Type="http://schemas.openxmlformats.org/officeDocument/2006/relationships/image" Target="../media/image119.png"/><Relationship Id="rId7" Type="http://schemas.openxmlformats.org/officeDocument/2006/relationships/image" Target="../media/image95.jpg"/><Relationship Id="rId8" Type="http://schemas.openxmlformats.org/officeDocument/2006/relationships/image" Target="../media/image1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30.gif"/><Relationship Id="rId5" Type="http://schemas.openxmlformats.org/officeDocument/2006/relationships/image" Target="../media/image3.gif"/><Relationship Id="rId6" Type="http://schemas.openxmlformats.org/officeDocument/2006/relationships/image" Target="../media/image15.gif"/><Relationship Id="rId7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5" Type="http://schemas.openxmlformats.org/officeDocument/2006/relationships/image" Target="../media/image102.png"/><Relationship Id="rId6" Type="http://schemas.openxmlformats.org/officeDocument/2006/relationships/image" Target="../media/image119.png"/><Relationship Id="rId7" Type="http://schemas.openxmlformats.org/officeDocument/2006/relationships/image" Target="../media/image10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5" Type="http://schemas.openxmlformats.org/officeDocument/2006/relationships/image" Target="../media/image102.png"/><Relationship Id="rId6" Type="http://schemas.openxmlformats.org/officeDocument/2006/relationships/image" Target="../media/image119.png"/><Relationship Id="rId7" Type="http://schemas.openxmlformats.org/officeDocument/2006/relationships/image" Target="../media/image10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DrZNhi_z8A0" TargetMode="External"/><Relationship Id="rId5" Type="http://schemas.openxmlformats.org/officeDocument/2006/relationships/image" Target="../media/image1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Relationship Id="rId4" Type="http://schemas.openxmlformats.org/officeDocument/2006/relationships/image" Target="../media/image1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11" Type="http://schemas.openxmlformats.org/officeDocument/2006/relationships/image" Target="../media/image18.png"/><Relationship Id="rId10" Type="http://schemas.openxmlformats.org/officeDocument/2006/relationships/image" Target="../media/image31.png"/><Relationship Id="rId21" Type="http://schemas.openxmlformats.org/officeDocument/2006/relationships/image" Target="../media/image65.png"/><Relationship Id="rId13" Type="http://schemas.openxmlformats.org/officeDocument/2006/relationships/image" Target="../media/image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5" Type="http://schemas.openxmlformats.org/officeDocument/2006/relationships/image" Target="../media/image27.png"/><Relationship Id="rId14" Type="http://schemas.openxmlformats.org/officeDocument/2006/relationships/image" Target="../media/image8.png"/><Relationship Id="rId17" Type="http://schemas.openxmlformats.org/officeDocument/2006/relationships/image" Target="../media/image25.png"/><Relationship Id="rId16" Type="http://schemas.openxmlformats.org/officeDocument/2006/relationships/image" Target="../media/image32.png"/><Relationship Id="rId5" Type="http://schemas.openxmlformats.org/officeDocument/2006/relationships/image" Target="../media/image13.png"/><Relationship Id="rId19" Type="http://schemas.openxmlformats.org/officeDocument/2006/relationships/image" Target="../media/image11.png"/><Relationship Id="rId6" Type="http://schemas.openxmlformats.org/officeDocument/2006/relationships/image" Target="../media/image28.png"/><Relationship Id="rId18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5.png"/><Relationship Id="rId22" Type="http://schemas.openxmlformats.org/officeDocument/2006/relationships/image" Target="../media/image37.png"/><Relationship Id="rId21" Type="http://schemas.openxmlformats.org/officeDocument/2006/relationships/image" Target="../media/image96.png"/><Relationship Id="rId24" Type="http://schemas.openxmlformats.org/officeDocument/2006/relationships/image" Target="../media/image42.png"/><Relationship Id="rId23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25" Type="http://schemas.openxmlformats.org/officeDocument/2006/relationships/image" Target="../media/image57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16.png"/><Relationship Id="rId8" Type="http://schemas.openxmlformats.org/officeDocument/2006/relationships/image" Target="../media/image36.png"/><Relationship Id="rId11" Type="http://schemas.openxmlformats.org/officeDocument/2006/relationships/image" Target="../media/image19.png"/><Relationship Id="rId10" Type="http://schemas.openxmlformats.org/officeDocument/2006/relationships/image" Target="../media/image38.png"/><Relationship Id="rId13" Type="http://schemas.openxmlformats.org/officeDocument/2006/relationships/image" Target="../media/image22.png"/><Relationship Id="rId12" Type="http://schemas.openxmlformats.org/officeDocument/2006/relationships/image" Target="../media/image46.png"/><Relationship Id="rId15" Type="http://schemas.openxmlformats.org/officeDocument/2006/relationships/image" Target="../media/image23.png"/><Relationship Id="rId14" Type="http://schemas.openxmlformats.org/officeDocument/2006/relationships/image" Target="../media/image41.png"/><Relationship Id="rId17" Type="http://schemas.openxmlformats.org/officeDocument/2006/relationships/image" Target="../media/image39.png"/><Relationship Id="rId16" Type="http://schemas.openxmlformats.org/officeDocument/2006/relationships/image" Target="../media/image34.png"/><Relationship Id="rId19" Type="http://schemas.openxmlformats.org/officeDocument/2006/relationships/image" Target="../media/image67.png"/><Relationship Id="rId18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1" Type="http://schemas.openxmlformats.org/officeDocument/2006/relationships/image" Target="../media/image58.png"/><Relationship Id="rId10" Type="http://schemas.openxmlformats.org/officeDocument/2006/relationships/image" Target="../media/image48.png"/><Relationship Id="rId13" Type="http://schemas.openxmlformats.org/officeDocument/2006/relationships/image" Target="../media/image78.png"/><Relationship Id="rId12" Type="http://schemas.openxmlformats.org/officeDocument/2006/relationships/image" Target="../media/image71.png"/><Relationship Id="rId15" Type="http://schemas.openxmlformats.org/officeDocument/2006/relationships/image" Target="../media/image68.png"/><Relationship Id="rId14" Type="http://schemas.openxmlformats.org/officeDocument/2006/relationships/image" Target="../media/image60.png"/><Relationship Id="rId16" Type="http://schemas.openxmlformats.org/officeDocument/2006/relationships/image" Target="../media/image7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www.youtube.com/watch?v=IO4ilfK0pNI" TargetMode="External"/><Relationship Id="rId5" Type="http://schemas.openxmlformats.org/officeDocument/2006/relationships/image" Target="../media/image1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85800" y="0"/>
            <a:ext cx="7772400" cy="12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Home</a:t>
            </a:r>
            <a:r>
              <a:rPr lang="ko" sz="60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60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0975" y="4274701"/>
            <a:ext cx="74025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팀</a:t>
            </a: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 명 | 5G</a:t>
            </a:r>
            <a:endParaRPr sz="1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팀 장 | 박지은</a:t>
            </a:r>
            <a:endParaRPr sz="1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팀 원 | </a:t>
            </a: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구자윤, 김주연, 정용기, 조성빈, </a:t>
            </a: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조지윤</a:t>
            </a:r>
            <a:endParaRPr sz="1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기 간 | 2020.03.01~2020.03.25</a:t>
            </a:r>
            <a:endParaRPr sz="18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>
            <a:off x="3362725" y="1331500"/>
            <a:ext cx="55401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24119">
            <a:off x="6705216" y="3287296"/>
            <a:ext cx="396450" cy="3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5">
            <a:alphaModFix/>
          </a:blip>
          <a:srcRect b="52805" l="0" r="-7584" t="0"/>
          <a:stretch/>
        </p:blipFill>
        <p:spPr>
          <a:xfrm>
            <a:off x="6978050" y="1447174"/>
            <a:ext cx="1524325" cy="7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6">
            <a:alphaModFix/>
          </a:blip>
          <a:srcRect b="16225" l="33959" r="12357" t="16225"/>
          <a:stretch/>
        </p:blipFill>
        <p:spPr>
          <a:xfrm>
            <a:off x="7548275" y="3044033"/>
            <a:ext cx="895088" cy="125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7099725" y="2112160"/>
            <a:ext cx="1290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LCD에 </a:t>
            </a:r>
            <a:endParaRPr sz="11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인식 결과 표시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7432925" y="4191550"/>
            <a:ext cx="12900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사용자의 지문을 </a:t>
            </a:r>
            <a:endParaRPr sz="11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이미지 형태로 읽음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4673475" y="2630575"/>
            <a:ext cx="12900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3744900" y="2148594"/>
            <a:ext cx="2438400" cy="209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7912" y="1897729"/>
            <a:ext cx="1319119" cy="7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4673475" y="3498423"/>
            <a:ext cx="1290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4842250" y="2287125"/>
            <a:ext cx="1101900" cy="62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LCD driver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라이브러리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4791075" y="3465688"/>
            <a:ext cx="1208700" cy="57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Finger Print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라이브러리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 rot="3149">
            <a:off x="6450417" y="3126022"/>
            <a:ext cx="982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Serial 통신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8">
            <a:alphaModFix/>
          </a:blip>
          <a:srcRect b="72196" l="4471" r="4462" t="15395"/>
          <a:stretch/>
        </p:blipFill>
        <p:spPr>
          <a:xfrm>
            <a:off x="3938025" y="4593575"/>
            <a:ext cx="895100" cy="3434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3815425" y="4903324"/>
            <a:ext cx="1140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웹에서 </a:t>
            </a:r>
            <a:endParaRPr sz="11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Jua"/>
                <a:ea typeface="Jua"/>
                <a:cs typeface="Jua"/>
                <a:sym typeface="Jua"/>
              </a:rPr>
              <a:t>로그 파일 확인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 rot="3149">
            <a:off x="6513350" y="3970000"/>
            <a:ext cx="982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Jua"/>
                <a:ea typeface="Jua"/>
                <a:cs typeface="Jua"/>
                <a:sym typeface="Jua"/>
              </a:rPr>
              <a:t>지문이미지가 </a:t>
            </a:r>
            <a:endParaRPr sz="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Jua"/>
                <a:ea typeface="Jua"/>
                <a:cs typeface="Jua"/>
                <a:sym typeface="Jua"/>
              </a:rPr>
              <a:t>Packet 형태로 전송</a:t>
            </a:r>
            <a:endParaRPr sz="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435525" y="614000"/>
            <a:ext cx="573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지문인식으로 현관문 OPEN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435525" y="4398900"/>
            <a:ext cx="2803500" cy="118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라즈베리파이에 광학지문센서와 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16x02 LCD 모듈을 연결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9">
            <a:alphaModFix/>
          </a:blip>
          <a:srcRect b="16216" l="25528" r="22254" t="2700"/>
          <a:stretch/>
        </p:blipFill>
        <p:spPr>
          <a:xfrm rot="3263116">
            <a:off x="6281138" y="1842375"/>
            <a:ext cx="567125" cy="9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 rot="-1974163">
            <a:off x="5995334" y="2182038"/>
            <a:ext cx="1011203" cy="329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i2c 통신</a:t>
            </a:r>
            <a:endParaRPr sz="11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10">
            <a:alphaModFix/>
          </a:blip>
          <a:srcRect b="30326" l="8639" r="8763" t="15490"/>
          <a:stretch/>
        </p:blipFill>
        <p:spPr>
          <a:xfrm>
            <a:off x="6292800" y="3425263"/>
            <a:ext cx="1101900" cy="7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11">
            <a:alphaModFix/>
          </a:blip>
          <a:srcRect b="24842" l="11441" r="15399" t="9437"/>
          <a:stretch/>
        </p:blipFill>
        <p:spPr>
          <a:xfrm rot="-5399958">
            <a:off x="4923475" y="3921029"/>
            <a:ext cx="1150077" cy="103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 rotWithShape="1">
          <a:blip r:embed="rId12">
            <a:alphaModFix/>
          </a:blip>
          <a:srcRect b="0" l="8270" r="8270" t="0"/>
          <a:stretch/>
        </p:blipFill>
        <p:spPr>
          <a:xfrm>
            <a:off x="5532150" y="4379135"/>
            <a:ext cx="819676" cy="6819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9075" y="1331500"/>
            <a:ext cx="2803497" cy="280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2"/>
          <p:cNvPicPr preferRelativeResize="0"/>
          <p:nvPr/>
        </p:nvPicPr>
        <p:blipFill rotWithShape="1">
          <a:blip r:embed="rId9">
            <a:alphaModFix/>
          </a:blip>
          <a:srcRect b="16216" l="25528" r="22254" t="2700"/>
          <a:stretch/>
        </p:blipFill>
        <p:spPr>
          <a:xfrm rot="-5400000">
            <a:off x="4499127" y="3579111"/>
            <a:ext cx="216599" cy="3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 rotWithShape="1">
          <a:blip r:embed="rId14">
            <a:alphaModFix/>
          </a:blip>
          <a:srcRect b="15547" l="8940" r="7264" t="0"/>
          <a:stretch/>
        </p:blipFill>
        <p:spPr>
          <a:xfrm>
            <a:off x="3843122" y="3495713"/>
            <a:ext cx="538225" cy="54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각도조절 가능_실시간 CCTV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실시간 CCTV(Real-Time CCTV)&#10;설명 : 현관에 설치된 CCTV를 웹에서 실시간 확인 가능합니다. 상하좌우 각도를 조절할 수 있고, 화질도 설정할 수 있습니다." id="285" name="Google Shape;285;p23" title="[5G] Smart Home - 기능(3) - 실시간 CCTV(Real-Time CCTV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02475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/>
          <p:nvPr/>
        </p:nvSpPr>
        <p:spPr>
          <a:xfrm>
            <a:off x="435525" y="1331500"/>
            <a:ext cx="84672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435525" y="614000"/>
            <a:ext cx="6547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각도조절 가능_</a:t>
            </a: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실시간 CCTV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 rotWithShape="1">
          <a:blip r:embed="rId4">
            <a:alphaModFix/>
          </a:blip>
          <a:srcRect b="0" l="16227" r="22651" t="0"/>
          <a:stretch/>
        </p:blipFill>
        <p:spPr>
          <a:xfrm>
            <a:off x="868025" y="2439550"/>
            <a:ext cx="1319125" cy="23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250" y="2448575"/>
            <a:ext cx="850575" cy="824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5" name="Google Shape;295;p24"/>
          <p:cNvSpPr txBox="1"/>
          <p:nvPr/>
        </p:nvSpPr>
        <p:spPr>
          <a:xfrm>
            <a:off x="7973744" y="3595766"/>
            <a:ext cx="903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250" y="2928825"/>
            <a:ext cx="367050" cy="32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7" name="Google Shape;297;p24"/>
          <p:cNvSpPr/>
          <p:nvPr/>
        </p:nvSpPr>
        <p:spPr>
          <a:xfrm rot="3718330">
            <a:off x="6359266" y="2261641"/>
            <a:ext cx="294318" cy="570371"/>
          </a:xfrm>
          <a:prstGeom prst="rightArrow">
            <a:avLst>
              <a:gd fmla="val 428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 txBox="1"/>
          <p:nvPr/>
        </p:nvSpPr>
        <p:spPr>
          <a:xfrm>
            <a:off x="3928675" y="2506925"/>
            <a:ext cx="12549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-화면 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streaming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4612772" y="4125258"/>
            <a:ext cx="991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	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990000" y="4230600"/>
            <a:ext cx="1179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SERVO모터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각도조절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24"/>
          <p:cNvSpPr/>
          <p:nvPr/>
        </p:nvSpPr>
        <p:spPr>
          <a:xfrm>
            <a:off x="2018477" y="1462050"/>
            <a:ext cx="1479600" cy="510900"/>
          </a:xfrm>
          <a:prstGeom prst="cube">
            <a:avLst>
              <a:gd fmla="val 3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Jua"/>
                <a:ea typeface="Jua"/>
                <a:cs typeface="Jua"/>
                <a:sym typeface="Jua"/>
              </a:rPr>
              <a:t>실시간 통신기능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7">
            <a:alphaModFix/>
          </a:blip>
          <a:srcRect b="17226" l="-4613" r="0" t="19510"/>
          <a:stretch/>
        </p:blipFill>
        <p:spPr>
          <a:xfrm>
            <a:off x="2800425" y="4125250"/>
            <a:ext cx="9918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4"/>
          <p:cNvSpPr txBox="1"/>
          <p:nvPr/>
        </p:nvSpPr>
        <p:spPr>
          <a:xfrm>
            <a:off x="3935250" y="2413350"/>
            <a:ext cx="1179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-raspi 서버</a:t>
            </a:r>
            <a:endParaRPr/>
          </a:p>
        </p:txBody>
      </p:sp>
      <p:cxnSp>
        <p:nvCxnSpPr>
          <p:cNvPr id="304" name="Google Shape;304;p24"/>
          <p:cNvCxnSpPr/>
          <p:nvPr/>
        </p:nvCxnSpPr>
        <p:spPr>
          <a:xfrm>
            <a:off x="2724725" y="3736000"/>
            <a:ext cx="2410800" cy="0"/>
          </a:xfrm>
          <a:prstGeom prst="straightConnector1">
            <a:avLst/>
          </a:prstGeom>
          <a:noFill/>
          <a:ln cap="flat" cmpd="sng" w="38100">
            <a:solidFill>
              <a:srgbClr val="C27BA0"/>
            </a:solidFill>
            <a:prstDash val="lgDash"/>
            <a:round/>
            <a:headEnd len="med" w="med" type="none"/>
            <a:tailEnd len="med" w="med" type="none"/>
          </a:ln>
          <a:effectLst>
            <a:outerShdw blurRad="57150" rotWithShape="0" algn="bl" dir="4500000" dist="57150">
              <a:srgbClr val="000000">
                <a:alpha val="58999"/>
              </a:srgbClr>
            </a:outerShdw>
          </a:effectLst>
        </p:spPr>
      </p:cxnSp>
      <p:sp>
        <p:nvSpPr>
          <p:cNvPr id="305" name="Google Shape;305;p24"/>
          <p:cNvSpPr/>
          <p:nvPr/>
        </p:nvSpPr>
        <p:spPr>
          <a:xfrm>
            <a:off x="2724725" y="2311150"/>
            <a:ext cx="2445300" cy="284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380000" dist="4762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0562" y="3409178"/>
            <a:ext cx="1319119" cy="7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/>
          <p:nvPr/>
        </p:nvSpPr>
        <p:spPr>
          <a:xfrm flipH="1" rot="10580817">
            <a:off x="5301926" y="4050116"/>
            <a:ext cx="1327798" cy="1368967"/>
          </a:xfrm>
          <a:prstGeom prst="blockArc">
            <a:avLst>
              <a:gd fmla="val 12057771" name="adj1"/>
              <a:gd fmla="val 21271718" name="adj2"/>
              <a:gd fmla="val 1795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 rot="-484798">
            <a:off x="5029848" y="1930436"/>
            <a:ext cx="1551704" cy="1368974"/>
          </a:xfrm>
          <a:prstGeom prst="blockArc">
            <a:avLst>
              <a:gd fmla="val 12292621" name="adj1"/>
              <a:gd fmla="val 20667203" name="adj2"/>
              <a:gd fmla="val 18155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3992525" y="2439550"/>
            <a:ext cx="903900" cy="91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4036150" y="4277250"/>
            <a:ext cx="993300" cy="47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5933798" y="4094850"/>
            <a:ext cx="1241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Server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4100" y="2935486"/>
            <a:ext cx="881071" cy="91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0177" y="3010474"/>
            <a:ext cx="825546" cy="8527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 txBox="1"/>
          <p:nvPr/>
        </p:nvSpPr>
        <p:spPr>
          <a:xfrm>
            <a:off x="7670725" y="3886345"/>
            <a:ext cx="1075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15759" y="3137648"/>
            <a:ext cx="737407" cy="7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/>
          <p:nvPr/>
        </p:nvSpPr>
        <p:spPr>
          <a:xfrm rot="-7139868">
            <a:off x="5217565" y="4530610"/>
            <a:ext cx="293950" cy="570082"/>
          </a:xfrm>
          <a:prstGeom prst="rightArrow">
            <a:avLst>
              <a:gd fmla="val 42857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24"/>
          <p:cNvCxnSpPr/>
          <p:nvPr/>
        </p:nvCxnSpPr>
        <p:spPr>
          <a:xfrm flipH="1" rot="10800000">
            <a:off x="1517175" y="3018625"/>
            <a:ext cx="1218600" cy="267300"/>
          </a:xfrm>
          <a:prstGeom prst="bentConnector3">
            <a:avLst>
              <a:gd fmla="val 62574" name="adj1"/>
            </a:avLst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4"/>
          <p:cNvCxnSpPr/>
          <p:nvPr/>
        </p:nvCxnSpPr>
        <p:spPr>
          <a:xfrm>
            <a:off x="1677450" y="3570488"/>
            <a:ext cx="1050300" cy="949500"/>
          </a:xfrm>
          <a:prstGeom prst="bentConnector3">
            <a:avLst>
              <a:gd fmla="val 58838" name="adj1"/>
            </a:avLst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435525" y="1331500"/>
            <a:ext cx="84672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435525" y="614000"/>
            <a:ext cx="6547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보안 기록</a:t>
            </a: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 CCTV Camera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21" y="2473023"/>
            <a:ext cx="876435" cy="8115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7" name="Google Shape;3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50" y="3528101"/>
            <a:ext cx="806076" cy="75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550" y="3033653"/>
            <a:ext cx="250875" cy="2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288" y="4011906"/>
            <a:ext cx="237938" cy="250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5"/>
          <p:cNvSpPr txBox="1"/>
          <p:nvPr/>
        </p:nvSpPr>
        <p:spPr>
          <a:xfrm>
            <a:off x="2334063" y="3664382"/>
            <a:ext cx="1078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Batang"/>
                <a:ea typeface="Batang"/>
                <a:cs typeface="Batang"/>
                <a:sym typeface="Batang"/>
              </a:rPr>
              <a:t>초음파 센서</a:t>
            </a:r>
            <a:endParaRPr b="1" sz="1000">
              <a:latin typeface="Batang"/>
              <a:ea typeface="Batang"/>
              <a:cs typeface="Batang"/>
              <a:sym typeface="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Lato"/>
                <a:ea typeface="Lato"/>
                <a:cs typeface="Lato"/>
                <a:sym typeface="Lato"/>
              </a:rPr>
              <a:t>문 앞쪽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 rotWithShape="1">
          <a:blip r:embed="rId7">
            <a:alphaModFix/>
          </a:blip>
          <a:srcRect b="22021" l="0" r="27161" t="0"/>
          <a:stretch/>
        </p:blipFill>
        <p:spPr>
          <a:xfrm>
            <a:off x="2329538" y="4046653"/>
            <a:ext cx="1158925" cy="10211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2" name="Google Shape;332;p25"/>
          <p:cNvSpPr txBox="1"/>
          <p:nvPr/>
        </p:nvSpPr>
        <p:spPr>
          <a:xfrm>
            <a:off x="5429888" y="4000578"/>
            <a:ext cx="839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근접거리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 	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5394013" y="2818577"/>
            <a:ext cx="8394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중근거리</a:t>
            </a:r>
            <a:r>
              <a:rPr lang="ko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6870963" y="4181369"/>
            <a:ext cx="7287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4025" y="4504503"/>
            <a:ext cx="1319119" cy="7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5"/>
          <p:cNvSpPr/>
          <p:nvPr/>
        </p:nvSpPr>
        <p:spPr>
          <a:xfrm>
            <a:off x="3488463" y="1440399"/>
            <a:ext cx="1296900" cy="510900"/>
          </a:xfrm>
          <a:prstGeom prst="cube">
            <a:avLst>
              <a:gd fmla="val 3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보안 기록기능</a:t>
            </a:r>
            <a:endParaRPr b="1" sz="1300"/>
          </a:p>
        </p:txBody>
      </p:sp>
      <p:sp>
        <p:nvSpPr>
          <p:cNvPr id="337" name="Google Shape;337;p25"/>
          <p:cNvSpPr txBox="1"/>
          <p:nvPr/>
        </p:nvSpPr>
        <p:spPr>
          <a:xfrm>
            <a:off x="6317400" y="2604975"/>
            <a:ext cx="83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UpLoad</a:t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6438225" y="2943675"/>
            <a:ext cx="680400" cy="25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9">
            <a:alphaModFix/>
          </a:blip>
          <a:srcRect b="0" l="16227" r="22651" t="0"/>
          <a:stretch/>
        </p:blipFill>
        <p:spPr>
          <a:xfrm>
            <a:off x="868025" y="2439550"/>
            <a:ext cx="1319125" cy="236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25"/>
          <p:cNvCxnSpPr/>
          <p:nvPr/>
        </p:nvCxnSpPr>
        <p:spPr>
          <a:xfrm flipH="1" rot="10800000">
            <a:off x="1477875" y="2845700"/>
            <a:ext cx="2319000" cy="731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25"/>
          <p:cNvSpPr/>
          <p:nvPr/>
        </p:nvSpPr>
        <p:spPr>
          <a:xfrm>
            <a:off x="3791525" y="2387350"/>
            <a:ext cx="2445300" cy="284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380000" dist="4762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42" name="Google Shape;342;p25"/>
          <p:cNvCxnSpPr>
            <a:stCxn id="331" idx="3"/>
          </p:cNvCxnSpPr>
          <p:nvPr/>
        </p:nvCxnSpPr>
        <p:spPr>
          <a:xfrm flipH="1" rot="10800000">
            <a:off x="3488463" y="4276436"/>
            <a:ext cx="308400" cy="28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25"/>
          <p:cNvSpPr txBox="1"/>
          <p:nvPr/>
        </p:nvSpPr>
        <p:spPr>
          <a:xfrm>
            <a:off x="7232286" y="3193600"/>
            <a:ext cx="1241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Server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2588" y="2290236"/>
            <a:ext cx="881071" cy="9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/>
          <p:nvPr/>
        </p:nvSpPr>
        <p:spPr>
          <a:xfrm rot="5400000">
            <a:off x="7718425" y="3614949"/>
            <a:ext cx="348000" cy="25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1877" y="4000574"/>
            <a:ext cx="825546" cy="85272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 txBox="1"/>
          <p:nvPr/>
        </p:nvSpPr>
        <p:spPr>
          <a:xfrm>
            <a:off x="7412425" y="4876445"/>
            <a:ext cx="1075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53" name="Google Shape;353;p26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자동으로 닫히는 현관문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현관 자동문(Auto Door)&#10;설명 : 지문인식 후, 지문이 일치하면 자동으로 문이 열립니다." id="354" name="Google Shape;354;p26" title="[5G] Smart Home - 기능(2) - 자동문(Auto Door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192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207000" y="1362950"/>
            <a:ext cx="87300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자동 현관문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6747900" y="3438944"/>
            <a:ext cx="7287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875" y="3632586"/>
            <a:ext cx="1319119" cy="73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 rotWithShape="1">
          <a:blip r:embed="rId5">
            <a:alphaModFix/>
          </a:blip>
          <a:srcRect b="16225" l="33959" r="12357" t="16225"/>
          <a:stretch/>
        </p:blipFill>
        <p:spPr>
          <a:xfrm flipH="1">
            <a:off x="1274709" y="2666398"/>
            <a:ext cx="673925" cy="9202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27"/>
          <p:cNvSpPr/>
          <p:nvPr/>
        </p:nvSpPr>
        <p:spPr>
          <a:xfrm>
            <a:off x="3204263" y="3315139"/>
            <a:ext cx="1068300" cy="1367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7"/>
          <p:cNvPicPr preferRelativeResize="0"/>
          <p:nvPr/>
        </p:nvPicPr>
        <p:blipFill rotWithShape="1">
          <a:blip r:embed="rId6">
            <a:alphaModFix/>
          </a:blip>
          <a:srcRect b="20616" l="4817" r="20377" t="0"/>
          <a:stretch/>
        </p:blipFill>
        <p:spPr>
          <a:xfrm>
            <a:off x="1100301" y="3818475"/>
            <a:ext cx="1019575" cy="9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7" name="Google Shape;367;p27"/>
          <p:cNvSpPr txBox="1"/>
          <p:nvPr/>
        </p:nvSpPr>
        <p:spPr>
          <a:xfrm>
            <a:off x="4915475" y="2059833"/>
            <a:ext cx="318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296863" y="1448249"/>
            <a:ext cx="1296900" cy="510900"/>
          </a:xfrm>
          <a:prstGeom prst="cube">
            <a:avLst>
              <a:gd fmla="val 3652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Auto Door</a:t>
            </a:r>
            <a:endParaRPr b="1" sz="1300"/>
          </a:p>
        </p:txBody>
      </p:sp>
      <p:pic>
        <p:nvPicPr>
          <p:cNvPr id="369" name="Google Shape;369;p27"/>
          <p:cNvPicPr preferRelativeResize="0"/>
          <p:nvPr/>
        </p:nvPicPr>
        <p:blipFill rotWithShape="1">
          <a:blip r:embed="rId7">
            <a:alphaModFix/>
          </a:blip>
          <a:srcRect b="0" l="3370" r="3528" t="0"/>
          <a:stretch/>
        </p:blipFill>
        <p:spPr>
          <a:xfrm>
            <a:off x="5422000" y="1631463"/>
            <a:ext cx="2739300" cy="368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85725">
              <a:srgbClr val="000000">
                <a:alpha val="50000"/>
              </a:srgbClr>
            </a:outerShdw>
          </a:effectLst>
        </p:spPr>
      </p:pic>
      <p:pic>
        <p:nvPicPr>
          <p:cNvPr id="370" name="Google Shape;370;p27"/>
          <p:cNvPicPr preferRelativeResize="0"/>
          <p:nvPr/>
        </p:nvPicPr>
        <p:blipFill rotWithShape="1">
          <a:blip r:embed="rId8">
            <a:alphaModFix/>
          </a:blip>
          <a:srcRect b="26020" l="31214" r="30135" t="24322"/>
          <a:stretch/>
        </p:blipFill>
        <p:spPr>
          <a:xfrm>
            <a:off x="3245354" y="1387726"/>
            <a:ext cx="943926" cy="1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/>
          <p:nvPr/>
        </p:nvSpPr>
        <p:spPr>
          <a:xfrm>
            <a:off x="3563575" y="2600425"/>
            <a:ext cx="318300" cy="614100"/>
          </a:xfrm>
          <a:prstGeom prst="upDownArrow">
            <a:avLst>
              <a:gd fmla="val 50231" name="adj1"/>
              <a:gd fmla="val 3762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/>
          <p:nvPr/>
        </p:nvSpPr>
        <p:spPr>
          <a:xfrm>
            <a:off x="3904825" y="2556350"/>
            <a:ext cx="1019700" cy="6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문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opne/close</a:t>
            </a:r>
            <a:endParaRPr sz="1200"/>
          </a:p>
        </p:txBody>
      </p:sp>
      <p:sp>
        <p:nvSpPr>
          <p:cNvPr id="373" name="Google Shape;373;p27"/>
          <p:cNvSpPr/>
          <p:nvPr/>
        </p:nvSpPr>
        <p:spPr>
          <a:xfrm>
            <a:off x="2228425" y="4537550"/>
            <a:ext cx="890100" cy="6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사람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in/out</a:t>
            </a:r>
            <a:endParaRPr sz="1200"/>
          </a:p>
        </p:txBody>
      </p:sp>
      <p:sp>
        <p:nvSpPr>
          <p:cNvPr id="374" name="Google Shape;374;p27"/>
          <p:cNvSpPr/>
          <p:nvPr/>
        </p:nvSpPr>
        <p:spPr>
          <a:xfrm>
            <a:off x="2256125" y="3333100"/>
            <a:ext cx="536700" cy="3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7"/>
          <p:cNvSpPr/>
          <p:nvPr/>
        </p:nvSpPr>
        <p:spPr>
          <a:xfrm>
            <a:off x="2256125" y="4018900"/>
            <a:ext cx="536700" cy="3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현관 센서등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현관문 센서등(Front Door Led)&#10;설명 : 현관에 들어서면, 센서가 감지해서 자동으로 불이 켜집니다." id="382" name="Google Shape;382;p28" title="[5G] Smart Home - 기능(4) - 현관문 센서등(Front Door Led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281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/>
          <p:nvPr/>
        </p:nvSpPr>
        <p:spPr>
          <a:xfrm>
            <a:off x="3362725" y="1331500"/>
            <a:ext cx="55401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현관 센서등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3035100" y="1438438"/>
            <a:ext cx="5719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초음파 거리 센서로 사용자를 감지하여,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집 안의 어두운 정도에 따라 조명을 자동으로 제어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4">
            <a:alphaModFix/>
          </a:blip>
          <a:srcRect b="19830" l="13095" r="12753" t="22389"/>
          <a:stretch/>
        </p:blipFill>
        <p:spPr>
          <a:xfrm rot="-205641">
            <a:off x="5715222" y="2935361"/>
            <a:ext cx="1154029" cy="99854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9"/>
          <p:cNvSpPr txBox="1"/>
          <p:nvPr/>
        </p:nvSpPr>
        <p:spPr>
          <a:xfrm>
            <a:off x="3295725" y="4201575"/>
            <a:ext cx="1518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사용자 감지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3" name="Google Shape;393;p29"/>
          <p:cNvPicPr preferRelativeResize="0"/>
          <p:nvPr/>
        </p:nvPicPr>
        <p:blipFill rotWithShape="1">
          <a:blip r:embed="rId5">
            <a:alphaModFix/>
          </a:blip>
          <a:srcRect b="19981" l="0" r="0" t="16887"/>
          <a:stretch/>
        </p:blipFill>
        <p:spPr>
          <a:xfrm>
            <a:off x="3454550" y="3202092"/>
            <a:ext cx="1200350" cy="8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 txBox="1"/>
          <p:nvPr/>
        </p:nvSpPr>
        <p:spPr>
          <a:xfrm>
            <a:off x="5765275" y="4148025"/>
            <a:ext cx="1039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현재 밝기 확인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679" y="2320324"/>
            <a:ext cx="924076" cy="85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7">
            <a:alphaModFix/>
          </a:blip>
          <a:srcRect b="13329" l="12159" r="8576" t="0"/>
          <a:stretch/>
        </p:blipFill>
        <p:spPr>
          <a:xfrm>
            <a:off x="7968437" y="4006138"/>
            <a:ext cx="650008" cy="7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8">
            <a:alphaModFix/>
          </a:blip>
          <a:srcRect b="21465" l="17022" r="15772" t="8930"/>
          <a:stretch/>
        </p:blipFill>
        <p:spPr>
          <a:xfrm rot="-5400000">
            <a:off x="7084463" y="2584019"/>
            <a:ext cx="606924" cy="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8">
            <a:alphaModFix/>
          </a:blip>
          <a:srcRect b="21465" l="17022" r="15772" t="8930"/>
          <a:stretch/>
        </p:blipFill>
        <p:spPr>
          <a:xfrm flipH="1" rot="-5400000">
            <a:off x="7037375" y="3830144"/>
            <a:ext cx="606925" cy="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 rotWithShape="1">
          <a:blip r:embed="rId9">
            <a:alphaModFix/>
          </a:blip>
          <a:srcRect b="16216" l="25528" r="22254" t="2700"/>
          <a:stretch/>
        </p:blipFill>
        <p:spPr>
          <a:xfrm rot="5400000">
            <a:off x="4863125" y="3131274"/>
            <a:ext cx="567124" cy="9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9"/>
          <p:cNvSpPr txBox="1"/>
          <p:nvPr/>
        </p:nvSpPr>
        <p:spPr>
          <a:xfrm>
            <a:off x="4572000" y="3173650"/>
            <a:ext cx="832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사용자O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6945963" y="3064875"/>
            <a:ext cx="832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어둡다면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6892388" y="4316900"/>
            <a:ext cx="832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밝다면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7803613" y="3122500"/>
            <a:ext cx="83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조명 ON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7708454" y="4635975"/>
            <a:ext cx="107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조명 OFF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625" y="1331500"/>
            <a:ext cx="2808399" cy="198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/>
          <p:nvPr/>
        </p:nvSpPr>
        <p:spPr>
          <a:xfrm>
            <a:off x="3362725" y="1331500"/>
            <a:ext cx="55401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현관 센서등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3035100" y="1438438"/>
            <a:ext cx="5719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초음파 거리 센서로 사용자를 감지하여,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집 안의 어두운 정도에 따라 조명을 자동으로 제어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3295725" y="4201575"/>
            <a:ext cx="1518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사용자 감지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15" name="Google Shape;415;p30"/>
          <p:cNvSpPr txBox="1"/>
          <p:nvPr/>
        </p:nvSpPr>
        <p:spPr>
          <a:xfrm>
            <a:off x="5765275" y="4148025"/>
            <a:ext cx="1039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현재 밝기 확인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679" y="2320324"/>
            <a:ext cx="924076" cy="85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5">
            <a:alphaModFix/>
          </a:blip>
          <a:srcRect b="13329" l="12159" r="8576" t="0"/>
          <a:stretch/>
        </p:blipFill>
        <p:spPr>
          <a:xfrm>
            <a:off x="7968437" y="4006138"/>
            <a:ext cx="650008" cy="7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6">
            <a:alphaModFix/>
          </a:blip>
          <a:srcRect b="21465" l="17022" r="15772" t="8930"/>
          <a:stretch/>
        </p:blipFill>
        <p:spPr>
          <a:xfrm rot="-5400000">
            <a:off x="7084463" y="2584019"/>
            <a:ext cx="606924" cy="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6">
            <a:alphaModFix/>
          </a:blip>
          <a:srcRect b="21465" l="17022" r="15772" t="8930"/>
          <a:stretch/>
        </p:blipFill>
        <p:spPr>
          <a:xfrm flipH="1" rot="-5400000">
            <a:off x="7037375" y="3830144"/>
            <a:ext cx="606925" cy="6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 rotWithShape="1">
          <a:blip r:embed="rId7">
            <a:alphaModFix/>
          </a:blip>
          <a:srcRect b="16216" l="25528" r="22254" t="2700"/>
          <a:stretch/>
        </p:blipFill>
        <p:spPr>
          <a:xfrm rot="5400000">
            <a:off x="4863125" y="3131274"/>
            <a:ext cx="567124" cy="9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 txBox="1"/>
          <p:nvPr/>
        </p:nvSpPr>
        <p:spPr>
          <a:xfrm>
            <a:off x="4572000" y="3173650"/>
            <a:ext cx="832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사용자O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6945963" y="3064875"/>
            <a:ext cx="832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어둡다면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6892388" y="4316900"/>
            <a:ext cx="832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밝다면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4" name="Google Shape;424;p30"/>
          <p:cNvSpPr txBox="1"/>
          <p:nvPr/>
        </p:nvSpPr>
        <p:spPr>
          <a:xfrm>
            <a:off x="7803613" y="3122500"/>
            <a:ext cx="83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조명 ON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7708454" y="4635975"/>
            <a:ext cx="1078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조명 OFF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2550" y="2467950"/>
            <a:ext cx="1682550" cy="16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0613" y="2857500"/>
            <a:ext cx="1291400" cy="1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625" y="1331500"/>
            <a:ext cx="2808399" cy="198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조명 원격 제어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전등 제어(LED Control)&#10;설명 : 웹에서 집 안의 전등을 제어할 수 있습니다. 혹시나 집 안의 전등을 켜고 외출했다면? 간단하게 웹에서 끌 수 있습니다!" id="435" name="Google Shape;435;p31" title="[5G] Smart Home - 기능(5) - 전등 제어(LED Control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281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26000" y="0"/>
            <a:ext cx="85206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Contents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25" y="1531625"/>
            <a:ext cx="1704449" cy="160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991" y="1531636"/>
            <a:ext cx="1704449" cy="160893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88089" y="2057950"/>
            <a:ext cx="756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개요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010460" y="2057950"/>
            <a:ext cx="793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과정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657" y="1531625"/>
            <a:ext cx="1704449" cy="160893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70601" y="2057950"/>
            <a:ext cx="793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기능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324" y="1531636"/>
            <a:ext cx="1704449" cy="16089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130802" y="2057950"/>
            <a:ext cx="71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시연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85845" y="3241870"/>
            <a:ext cx="1361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Jua"/>
                <a:ea typeface="Jua"/>
                <a:cs typeface="Jua"/>
                <a:sym typeface="Jua"/>
              </a:rPr>
              <a:t>Summary</a:t>
            </a:r>
            <a:endParaRPr sz="1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791839" y="3241870"/>
            <a:ext cx="12309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Jua"/>
                <a:ea typeface="Jua"/>
                <a:cs typeface="Jua"/>
                <a:sym typeface="Jua"/>
              </a:rPr>
              <a:t>Process</a:t>
            </a:r>
            <a:endParaRPr sz="1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4347370" y="3241870"/>
            <a:ext cx="220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Jua"/>
                <a:ea typeface="Jua"/>
                <a:cs typeface="Jua"/>
                <a:sym typeface="Jua"/>
              </a:rPr>
              <a:t>Function</a:t>
            </a:r>
            <a:endParaRPr sz="1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6428556" y="3241870"/>
            <a:ext cx="22011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Jua"/>
                <a:ea typeface="Jua"/>
                <a:cs typeface="Jua"/>
                <a:sym typeface="Jua"/>
              </a:rPr>
              <a:t>Demonstration</a:t>
            </a:r>
            <a:endParaRPr sz="14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/>
          <p:nvPr/>
        </p:nvSpPr>
        <p:spPr>
          <a:xfrm>
            <a:off x="421625" y="1228100"/>
            <a:ext cx="4318500" cy="41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조명 원격 제어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43" name="Google Shape;4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75" y="3761225"/>
            <a:ext cx="2160674" cy="1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96" y="1943637"/>
            <a:ext cx="1580475" cy="11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96" y="1530875"/>
            <a:ext cx="1580475" cy="11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962" y="1828938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800" y="1665200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637" y="1519425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4512" y="1373737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1187" y="2555213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100" y="2441013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887" y="2245175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1262" y="2088150"/>
            <a:ext cx="680050" cy="6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/>
          <p:nvPr/>
        </p:nvSpPr>
        <p:spPr>
          <a:xfrm>
            <a:off x="5738386" y="4891350"/>
            <a:ext cx="1241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Server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55" name="Google Shape;45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1800" y="4068372"/>
            <a:ext cx="723104" cy="74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2"/>
          <p:cNvSpPr txBox="1"/>
          <p:nvPr/>
        </p:nvSpPr>
        <p:spPr>
          <a:xfrm>
            <a:off x="4932846" y="3717572"/>
            <a:ext cx="721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57" name="Google Shape;45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2456" y="1726314"/>
            <a:ext cx="933571" cy="96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18525" y="3905223"/>
            <a:ext cx="881071" cy="91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986674" y="2937404"/>
            <a:ext cx="744755" cy="72102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2"/>
          <p:cNvSpPr txBox="1"/>
          <p:nvPr/>
        </p:nvSpPr>
        <p:spPr>
          <a:xfrm>
            <a:off x="5569036" y="1274300"/>
            <a:ext cx="1580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Database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61" name="Google Shape;46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0919" y="4466951"/>
            <a:ext cx="1580400" cy="6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2062" y="3077915"/>
            <a:ext cx="1319119" cy="73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89738" y="3590988"/>
            <a:ext cx="607062" cy="67953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2"/>
          <p:cNvSpPr txBox="1"/>
          <p:nvPr/>
        </p:nvSpPr>
        <p:spPr>
          <a:xfrm>
            <a:off x="6613023" y="3008673"/>
            <a:ext cx="721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65" name="Google Shape;465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96602" y="4015474"/>
            <a:ext cx="825546" cy="852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3222" y="4068372"/>
            <a:ext cx="723104" cy="74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2"/>
          <p:cNvSpPr txBox="1"/>
          <p:nvPr/>
        </p:nvSpPr>
        <p:spPr>
          <a:xfrm>
            <a:off x="7039084" y="3717572"/>
            <a:ext cx="771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7647150" y="4891345"/>
            <a:ext cx="1075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4" name="Google Shape;474;p33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음성인식 조명 제어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구글 어시스턴트(Google Assistant)&#10;설명 : Raspberry Pi에 Google Assistant SDK를 설치한 후, Google Assistant로 양방향 대화를 할 수 있고, 집 안의 전등도 제어할 수 있습니다." id="475" name="Google Shape;475;p33" title="[5G] Smart Home - 기능(6) - 구글 어시스턴트(Google Assistant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281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음성인식 조명 제어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461338" y="1228100"/>
            <a:ext cx="4318500" cy="419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87" y="3761225"/>
            <a:ext cx="2160674" cy="1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413" y="2705944"/>
            <a:ext cx="924534" cy="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812" y="2582175"/>
            <a:ext cx="971550" cy="103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988" y="2579300"/>
            <a:ext cx="607050" cy="104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4600" y="2647777"/>
            <a:ext cx="1053175" cy="10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0631" y="4558101"/>
            <a:ext cx="1580400" cy="6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06325" y="3696613"/>
            <a:ext cx="607062" cy="67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7238" y="2860356"/>
            <a:ext cx="762171" cy="731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4"/>
          <p:cNvSpPr txBox="1"/>
          <p:nvPr/>
        </p:nvSpPr>
        <p:spPr>
          <a:xfrm>
            <a:off x="4998475" y="2516600"/>
            <a:ext cx="680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92" name="Google Shape;49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7560" y="2836985"/>
            <a:ext cx="762171" cy="731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4"/>
          <p:cNvSpPr txBox="1"/>
          <p:nvPr/>
        </p:nvSpPr>
        <p:spPr>
          <a:xfrm>
            <a:off x="7797205" y="3713919"/>
            <a:ext cx="1133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94" name="Google Shape;494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941397" y="2797372"/>
            <a:ext cx="844718" cy="81114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/>
        </p:nvSpPr>
        <p:spPr>
          <a:xfrm>
            <a:off x="7108787" y="2523075"/>
            <a:ext cx="690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Sound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5546797" y="3594940"/>
            <a:ext cx="169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Google Assistant 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1862" y="1724925"/>
            <a:ext cx="1190700" cy="8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062" y="1312175"/>
            <a:ext cx="1273750" cy="8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17775" y="1726225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61612" y="1562487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5450" y="1416712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99325" y="1271025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85500" y="2362550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15412" y="2248350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32200" y="2052513"/>
            <a:ext cx="680050" cy="6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65575" y="1895488"/>
            <a:ext cx="680050" cy="6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Fan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스마트 선풍기(Smart Fan)&#10;설명 : 실내온도에 따라 선풍기의 세기가 달라집니다. 약풍, 강풍, No바람으로 설정되어 자동으로 선풍기가 작동되고, 스위치로 선풍기를 끌 수 있습니다." id="513" name="Google Shape;513;p35" title="[5G] Smart Home - 기능(8) - 스마트 선풍기(Smart Fan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281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/>
          <p:nvPr/>
        </p:nvSpPr>
        <p:spPr>
          <a:xfrm>
            <a:off x="3416025" y="1328250"/>
            <a:ext cx="5540100" cy="422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0" name="Google Shape;520;p36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Fan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1" name="Google Shape;521;p36"/>
          <p:cNvSpPr txBox="1"/>
          <p:nvPr/>
        </p:nvSpPr>
        <p:spPr>
          <a:xfrm>
            <a:off x="435525" y="3320150"/>
            <a:ext cx="2803500" cy="226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3557751" y="1579806"/>
            <a:ext cx="1824000" cy="1499935"/>
            <a:chOff x="3299175" y="2326025"/>
            <a:chExt cx="1824000" cy="1783725"/>
          </a:xfrm>
        </p:grpSpPr>
        <p:pic>
          <p:nvPicPr>
            <p:cNvPr id="523" name="Google Shape;52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9175" y="2326025"/>
              <a:ext cx="1724826" cy="1724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40225" y="3126800"/>
              <a:ext cx="982950" cy="98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36"/>
          <p:cNvSpPr txBox="1"/>
          <p:nvPr/>
        </p:nvSpPr>
        <p:spPr>
          <a:xfrm>
            <a:off x="3710750" y="3080850"/>
            <a:ext cx="1518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온도, 습도 측정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26" name="Google Shape;526;p36"/>
          <p:cNvPicPr preferRelativeResize="0"/>
          <p:nvPr/>
        </p:nvPicPr>
        <p:blipFill rotWithShape="1">
          <a:blip r:embed="rId6">
            <a:alphaModFix/>
          </a:blip>
          <a:srcRect b="15547" l="8940" r="7264" t="0"/>
          <a:stretch/>
        </p:blipFill>
        <p:spPr>
          <a:xfrm>
            <a:off x="3986975" y="3847172"/>
            <a:ext cx="1203599" cy="1213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725" y="1328250"/>
            <a:ext cx="2803500" cy="1853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p36"/>
          <p:cNvSpPr/>
          <p:nvPr/>
        </p:nvSpPr>
        <p:spPr>
          <a:xfrm>
            <a:off x="633000" y="3500550"/>
            <a:ext cx="686400" cy="54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강풍</a:t>
            </a:r>
            <a:endParaRPr sz="1800"/>
          </a:p>
        </p:txBody>
      </p:sp>
      <p:sp>
        <p:nvSpPr>
          <p:cNvPr id="529" name="Google Shape;529;p36"/>
          <p:cNvSpPr/>
          <p:nvPr/>
        </p:nvSpPr>
        <p:spPr>
          <a:xfrm>
            <a:off x="1456275" y="3500538"/>
            <a:ext cx="686400" cy="54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약풍</a:t>
            </a:r>
            <a:endParaRPr sz="1800"/>
          </a:p>
        </p:txBody>
      </p:sp>
      <p:sp>
        <p:nvSpPr>
          <p:cNvPr id="530" name="Google Shape;530;p36"/>
          <p:cNvSpPr/>
          <p:nvPr/>
        </p:nvSpPr>
        <p:spPr>
          <a:xfrm>
            <a:off x="2279550" y="3500538"/>
            <a:ext cx="686400" cy="54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no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wind</a:t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>
            <a:off x="633000" y="4146625"/>
            <a:ext cx="1518000" cy="54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온도</a:t>
            </a:r>
            <a:endParaRPr sz="1800"/>
          </a:p>
        </p:txBody>
      </p:sp>
      <p:sp>
        <p:nvSpPr>
          <p:cNvPr id="532" name="Google Shape;532;p36"/>
          <p:cNvSpPr/>
          <p:nvPr/>
        </p:nvSpPr>
        <p:spPr>
          <a:xfrm>
            <a:off x="633000" y="4844275"/>
            <a:ext cx="1518000" cy="54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시간</a:t>
            </a:r>
            <a:endParaRPr sz="1800"/>
          </a:p>
        </p:txBody>
      </p:sp>
      <p:sp>
        <p:nvSpPr>
          <p:cNvPr id="533" name="Google Shape;533;p36"/>
          <p:cNvSpPr/>
          <p:nvPr/>
        </p:nvSpPr>
        <p:spPr>
          <a:xfrm>
            <a:off x="2279550" y="4146641"/>
            <a:ext cx="686400" cy="123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바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람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세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4" name="Google Shape;53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8625" y="1605150"/>
            <a:ext cx="1518001" cy="14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9">
            <a:alphaModFix/>
          </a:blip>
          <a:srcRect b="16216" l="25528" r="22254" t="2700"/>
          <a:stretch/>
        </p:blipFill>
        <p:spPr>
          <a:xfrm rot="5400000">
            <a:off x="6039038" y="1891337"/>
            <a:ext cx="392299" cy="9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 rotWithShape="1">
          <a:blip r:embed="rId9">
            <a:alphaModFix/>
          </a:blip>
          <a:srcRect b="16216" l="25528" r="22254" t="2700"/>
          <a:stretch/>
        </p:blipFill>
        <p:spPr>
          <a:xfrm rot="5400000">
            <a:off x="6039025" y="3919512"/>
            <a:ext cx="392299" cy="9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 rotWithShape="1">
          <a:blip r:embed="rId10">
            <a:alphaModFix/>
          </a:blip>
          <a:srcRect b="0" l="8270" r="8270" t="0"/>
          <a:stretch/>
        </p:blipFill>
        <p:spPr>
          <a:xfrm rot="13">
            <a:off x="5737937" y="3672453"/>
            <a:ext cx="808143" cy="672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8" name="Google Shape;538;p36"/>
          <p:cNvSpPr txBox="1"/>
          <p:nvPr/>
        </p:nvSpPr>
        <p:spPr>
          <a:xfrm>
            <a:off x="7088613" y="3104325"/>
            <a:ext cx="1518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Smart Fan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9" name="Google Shape;53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7025" y="3796975"/>
            <a:ext cx="1239599" cy="123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 txBox="1"/>
          <p:nvPr/>
        </p:nvSpPr>
        <p:spPr>
          <a:xfrm>
            <a:off x="7643618" y="4950175"/>
            <a:ext cx="686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User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1" name="Google Shape;541;p36"/>
          <p:cNvSpPr txBox="1"/>
          <p:nvPr/>
        </p:nvSpPr>
        <p:spPr>
          <a:xfrm>
            <a:off x="3986979" y="5009100"/>
            <a:ext cx="1064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로그 기록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7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Styler</a:t>
            </a:r>
            <a:endParaRPr sz="30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스마트 스타일러(Smart Styler)&#10;설명 : 웹캡과의 거리를 10cm 내로 유지한 채 웹에서 '촬영' 버튼을 누르면, 촬영이 완료됩니다. 그동안 촬영한 스타일을 확인할 수 있고, 오늘 무엇을 입을지 고민된다면 그동안 입었던 스타일 중에서 추천을 받을 수 있습니다." id="548" name="Google Shape;548;p37" title="[5G] Smart Home - 기능(7) - 스마트 스타일러(Smart Styler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28100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8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Styler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435525" y="1278500"/>
            <a:ext cx="4268100" cy="406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699" y="1891525"/>
            <a:ext cx="1268441" cy="7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50" y="1503461"/>
            <a:ext cx="1116709" cy="13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4819" y="4383801"/>
            <a:ext cx="1580400" cy="6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9886" y="1806542"/>
            <a:ext cx="732779" cy="9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962" y="2954278"/>
            <a:ext cx="1319119" cy="73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1488" y="3517413"/>
            <a:ext cx="607062" cy="67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175" y="3687125"/>
            <a:ext cx="2160674" cy="1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26975" y="4159201"/>
            <a:ext cx="735624" cy="72782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8"/>
          <p:cNvSpPr txBox="1"/>
          <p:nvPr/>
        </p:nvSpPr>
        <p:spPr>
          <a:xfrm>
            <a:off x="4958736" y="3817361"/>
            <a:ext cx="720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04264" y="1877036"/>
            <a:ext cx="949736" cy="93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30785" y="4000225"/>
            <a:ext cx="896326" cy="88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6016083" y="3041694"/>
            <a:ext cx="725710" cy="7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8"/>
          <p:cNvSpPr txBox="1"/>
          <p:nvPr/>
        </p:nvSpPr>
        <p:spPr>
          <a:xfrm>
            <a:off x="5653375" y="1435900"/>
            <a:ext cx="1451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Database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6637294" y="3218019"/>
            <a:ext cx="655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70" name="Google Shape;570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43110" y="4107655"/>
            <a:ext cx="839840" cy="8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5301" y="4159201"/>
            <a:ext cx="735624" cy="72782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8"/>
          <p:cNvSpPr txBox="1"/>
          <p:nvPr/>
        </p:nvSpPr>
        <p:spPr>
          <a:xfrm>
            <a:off x="7171920" y="3817361"/>
            <a:ext cx="73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7689339" y="4961128"/>
            <a:ext cx="109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5768223" y="4899925"/>
            <a:ext cx="1266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Server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/>
          <p:nvPr/>
        </p:nvSpPr>
        <p:spPr>
          <a:xfrm>
            <a:off x="435525" y="1228100"/>
            <a:ext cx="4268100" cy="406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9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1" name="Google Shape;581;p39"/>
          <p:cNvSpPr txBox="1"/>
          <p:nvPr/>
        </p:nvSpPr>
        <p:spPr>
          <a:xfrm>
            <a:off x="435525" y="614000"/>
            <a:ext cx="7503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IoT 기능별 사용기록 데이터 열람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2" name="Google Shape;582;p39"/>
          <p:cNvSpPr txBox="1"/>
          <p:nvPr/>
        </p:nvSpPr>
        <p:spPr>
          <a:xfrm>
            <a:off x="5768223" y="4899925"/>
            <a:ext cx="1266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Server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3" name="Google Shape;5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700" y="4074998"/>
            <a:ext cx="737407" cy="7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9"/>
          <p:cNvSpPr txBox="1"/>
          <p:nvPr/>
        </p:nvSpPr>
        <p:spPr>
          <a:xfrm>
            <a:off x="4945701" y="3768700"/>
            <a:ext cx="6411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5" name="Google Shape;5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359" y="1727387"/>
            <a:ext cx="952037" cy="96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1944" y="3911462"/>
            <a:ext cx="898500" cy="91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27923" y="2935072"/>
            <a:ext cx="746522" cy="73528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9"/>
          <p:cNvSpPr txBox="1"/>
          <p:nvPr/>
        </p:nvSpPr>
        <p:spPr>
          <a:xfrm>
            <a:off x="5673861" y="1273600"/>
            <a:ext cx="1455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Database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9" name="Google Shape;589;p39"/>
          <p:cNvSpPr txBox="1"/>
          <p:nvPr/>
        </p:nvSpPr>
        <p:spPr>
          <a:xfrm>
            <a:off x="6660179" y="3012786"/>
            <a:ext cx="735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90" name="Google Shape;59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9148" y="4021974"/>
            <a:ext cx="841876" cy="85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284" y="4074998"/>
            <a:ext cx="737407" cy="7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9"/>
          <p:cNvSpPr txBox="1"/>
          <p:nvPr/>
        </p:nvSpPr>
        <p:spPr>
          <a:xfrm>
            <a:off x="7094668" y="3723365"/>
            <a:ext cx="786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HTTP</a:t>
            </a:r>
            <a:endParaRPr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3" name="Google Shape;593;p39"/>
          <p:cNvSpPr txBox="1"/>
          <p:nvPr/>
        </p:nvSpPr>
        <p:spPr>
          <a:xfrm>
            <a:off x="7714762" y="4899921"/>
            <a:ext cx="1096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User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94" name="Google Shape;59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750" y="4135988"/>
            <a:ext cx="1571835" cy="1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750" y="3032413"/>
            <a:ext cx="1571835" cy="1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575" y="3032375"/>
            <a:ext cx="1571835" cy="1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575" y="4141363"/>
            <a:ext cx="1571835" cy="10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3588" y="1704952"/>
            <a:ext cx="697175" cy="6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8625" y="1663402"/>
            <a:ext cx="665025" cy="7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12100" y="1652452"/>
            <a:ext cx="737425" cy="68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07909" y="2098950"/>
            <a:ext cx="402054" cy="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86575" y="2045223"/>
            <a:ext cx="500625" cy="54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30675" y="1713062"/>
            <a:ext cx="680950" cy="6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58700" y="1399289"/>
            <a:ext cx="541275" cy="52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0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0" name="Google Shape;610;p40"/>
          <p:cNvSpPr txBox="1"/>
          <p:nvPr/>
        </p:nvSpPr>
        <p:spPr>
          <a:xfrm>
            <a:off x="435525" y="614000"/>
            <a:ext cx="7252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IoT기기 사용 기록의 시각화 </a:t>
            </a:r>
            <a:r>
              <a:rPr lang="ko" sz="2400">
                <a:latin typeface="Jua"/>
                <a:ea typeface="Jua"/>
                <a:cs typeface="Jua"/>
                <a:sym typeface="Jua"/>
              </a:rPr>
              <a:t>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11" name="Google Shape;611;p40"/>
          <p:cNvGrpSpPr/>
          <p:nvPr/>
        </p:nvGrpSpPr>
        <p:grpSpPr>
          <a:xfrm>
            <a:off x="913980" y="1380516"/>
            <a:ext cx="3118800" cy="4158184"/>
            <a:chOff x="845113" y="1380516"/>
            <a:chExt cx="3118800" cy="4158184"/>
          </a:xfrm>
        </p:grpSpPr>
        <p:sp>
          <p:nvSpPr>
            <p:cNvPr id="612" name="Google Shape;612;p40"/>
            <p:cNvSpPr/>
            <p:nvPr/>
          </p:nvSpPr>
          <p:spPr>
            <a:xfrm>
              <a:off x="845113" y="1627900"/>
              <a:ext cx="3118800" cy="39108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3" name="Google Shape;61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6162" y="1990725"/>
              <a:ext cx="2596700" cy="332817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14" name="Google Shape;614;p40"/>
            <p:cNvSpPr/>
            <p:nvPr/>
          </p:nvSpPr>
          <p:spPr>
            <a:xfrm>
              <a:off x="1632313" y="1380516"/>
              <a:ext cx="1544400" cy="41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Jua"/>
                  <a:ea typeface="Jua"/>
                  <a:cs typeface="Jua"/>
                  <a:sym typeface="Jua"/>
                </a:rPr>
                <a:t>각 센서별 로그파일</a:t>
              </a:r>
              <a:endParaRPr sz="12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615" name="Google Shape;615;p40"/>
          <p:cNvGrpSpPr/>
          <p:nvPr/>
        </p:nvGrpSpPr>
        <p:grpSpPr>
          <a:xfrm>
            <a:off x="5111220" y="1380570"/>
            <a:ext cx="3118800" cy="4158075"/>
            <a:chOff x="5042352" y="1380575"/>
            <a:chExt cx="3118800" cy="4158075"/>
          </a:xfrm>
        </p:grpSpPr>
        <p:sp>
          <p:nvSpPr>
            <p:cNvPr id="616" name="Google Shape;616;p40"/>
            <p:cNvSpPr/>
            <p:nvPr/>
          </p:nvSpPr>
          <p:spPr>
            <a:xfrm>
              <a:off x="5042352" y="1627550"/>
              <a:ext cx="3118800" cy="3911100"/>
            </a:xfrm>
            <a:prstGeom prst="roundRect">
              <a:avLst>
                <a:gd fmla="val 16667" name="adj"/>
              </a:avLst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7" name="Google Shape;61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9552" y="1380575"/>
              <a:ext cx="1544400" cy="416306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618" name="Google Shape;618;p40"/>
            <p:cNvGrpSpPr/>
            <p:nvPr/>
          </p:nvGrpSpPr>
          <p:grpSpPr>
            <a:xfrm>
              <a:off x="5215396" y="1990006"/>
              <a:ext cx="2772712" cy="3259055"/>
              <a:chOff x="5194978" y="1990006"/>
              <a:chExt cx="2772712" cy="3259055"/>
            </a:xfrm>
          </p:grpSpPr>
          <p:grpSp>
            <p:nvGrpSpPr>
              <p:cNvPr id="619" name="Google Shape;619;p40"/>
              <p:cNvGrpSpPr/>
              <p:nvPr/>
            </p:nvGrpSpPr>
            <p:grpSpPr>
              <a:xfrm>
                <a:off x="5195108" y="1990006"/>
                <a:ext cx="2767126" cy="1723473"/>
                <a:chOff x="5195108" y="1990006"/>
                <a:chExt cx="2767126" cy="1723473"/>
              </a:xfrm>
            </p:grpSpPr>
            <p:sp>
              <p:nvSpPr>
                <p:cNvPr id="620" name="Google Shape;620;p40"/>
                <p:cNvSpPr/>
                <p:nvPr/>
              </p:nvSpPr>
              <p:spPr>
                <a:xfrm>
                  <a:off x="5515734" y="2081479"/>
                  <a:ext cx="2446500" cy="1632000"/>
                </a:xfrm>
                <a:prstGeom prst="rect">
                  <a:avLst/>
                </a:prstGeom>
                <a:solidFill>
                  <a:srgbClr val="000000">
                    <a:alpha val="0"/>
                  </a:srgbClr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1" name="Google Shape;621;p40"/>
                <p:cNvGrpSpPr/>
                <p:nvPr/>
              </p:nvGrpSpPr>
              <p:grpSpPr>
                <a:xfrm>
                  <a:off x="5696030" y="2238046"/>
                  <a:ext cx="2085908" cy="1318799"/>
                  <a:chOff x="5696097" y="2253926"/>
                  <a:chExt cx="2085908" cy="1318799"/>
                </a:xfrm>
              </p:grpSpPr>
              <p:pic>
                <p:nvPicPr>
                  <p:cNvPr id="622" name="Google Shape;622;p40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5696097" y="3064201"/>
                    <a:ext cx="2085908" cy="5085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23" name="Google Shape;623;p40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6107090" y="2253926"/>
                    <a:ext cx="1263893" cy="5085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24" name="Google Shape;624;p40"/>
                <p:cNvSpPr/>
                <p:nvPr/>
              </p:nvSpPr>
              <p:spPr>
                <a:xfrm>
                  <a:off x="5195108" y="1990006"/>
                  <a:ext cx="554700" cy="198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900">
                      <a:solidFill>
                        <a:srgbClr val="F3F3F3"/>
                      </a:solidFill>
                      <a:latin typeface="Jua"/>
                      <a:ea typeface="Jua"/>
                      <a:cs typeface="Jua"/>
                      <a:sym typeface="Jua"/>
                    </a:rPr>
                    <a:t>시각화</a:t>
                  </a:r>
                  <a:endParaRPr sz="900"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</p:grpSp>
          <p:grpSp>
            <p:nvGrpSpPr>
              <p:cNvPr id="625" name="Google Shape;625;p40"/>
              <p:cNvGrpSpPr/>
              <p:nvPr/>
            </p:nvGrpSpPr>
            <p:grpSpPr>
              <a:xfrm>
                <a:off x="5194978" y="3936215"/>
                <a:ext cx="2772712" cy="1312846"/>
                <a:chOff x="5194978" y="3936215"/>
                <a:chExt cx="2772712" cy="1312846"/>
              </a:xfrm>
            </p:grpSpPr>
            <p:sp>
              <p:nvSpPr>
                <p:cNvPr id="626" name="Google Shape;626;p40"/>
                <p:cNvSpPr/>
                <p:nvPr/>
              </p:nvSpPr>
              <p:spPr>
                <a:xfrm>
                  <a:off x="5520290" y="4042761"/>
                  <a:ext cx="2447400" cy="1206300"/>
                </a:xfrm>
                <a:prstGeom prst="rect">
                  <a:avLst/>
                </a:prstGeom>
                <a:solidFill>
                  <a:srgbClr val="000000">
                    <a:alpha val="0"/>
                  </a:srgbClr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40"/>
                <p:cNvSpPr/>
                <p:nvPr/>
              </p:nvSpPr>
              <p:spPr>
                <a:xfrm>
                  <a:off x="5194978" y="3936215"/>
                  <a:ext cx="555000" cy="198000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900">
                      <a:solidFill>
                        <a:srgbClr val="F3F3F3"/>
                      </a:solidFill>
                      <a:latin typeface="Jua"/>
                      <a:ea typeface="Jua"/>
                      <a:cs typeface="Jua"/>
                      <a:sym typeface="Jua"/>
                    </a:rPr>
                    <a:t>웹</a:t>
                  </a:r>
                  <a:endParaRPr sz="900">
                    <a:latin typeface="Jua"/>
                    <a:ea typeface="Jua"/>
                    <a:cs typeface="Jua"/>
                    <a:sym typeface="Jua"/>
                  </a:endParaRPr>
                </a:p>
              </p:txBody>
            </p:sp>
            <p:pic>
              <p:nvPicPr>
                <p:cNvPr id="628" name="Google Shape;628;p4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681491" y="4230041"/>
                  <a:ext cx="2124998" cy="831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29" name="Google Shape;629;p40"/>
          <p:cNvSpPr txBox="1"/>
          <p:nvPr/>
        </p:nvSpPr>
        <p:spPr>
          <a:xfrm>
            <a:off x="4237950" y="3096008"/>
            <a:ext cx="668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&amp;</a:t>
            </a:r>
            <a:endParaRPr b="1"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35" name="Google Shape;635;p41"/>
          <p:cNvSpPr txBox="1"/>
          <p:nvPr/>
        </p:nvSpPr>
        <p:spPr>
          <a:xfrm>
            <a:off x="435525" y="614000"/>
            <a:ext cx="7252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IoT기기 사용 기록</a:t>
            </a: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의 시각화 with Flask</a:t>
            </a:r>
            <a:r>
              <a:rPr lang="ko" sz="2400">
                <a:latin typeface="Jua"/>
                <a:ea typeface="Jua"/>
                <a:cs typeface="Jua"/>
                <a:sym typeface="Jua"/>
              </a:rPr>
              <a:t>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36" name="Google Shape;6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725" y="1351450"/>
            <a:ext cx="2851150" cy="187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7" name="Google Shape;637;p41"/>
          <p:cNvGrpSpPr/>
          <p:nvPr/>
        </p:nvGrpSpPr>
        <p:grpSpPr>
          <a:xfrm>
            <a:off x="4008093" y="3642799"/>
            <a:ext cx="4932413" cy="1744651"/>
            <a:chOff x="4059199" y="3642799"/>
            <a:chExt cx="4932413" cy="1744651"/>
          </a:xfrm>
        </p:grpSpPr>
        <p:pic>
          <p:nvPicPr>
            <p:cNvPr id="638" name="Google Shape;63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199" y="3642799"/>
              <a:ext cx="2315725" cy="1744651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39" name="Google Shape;639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75888" y="3643369"/>
              <a:ext cx="2315725" cy="1743512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640" name="Google Shape;64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1307" y="5026000"/>
            <a:ext cx="1514858" cy="36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1" name="Google Shape;641;p41"/>
          <p:cNvCxnSpPr/>
          <p:nvPr/>
        </p:nvCxnSpPr>
        <p:spPr>
          <a:xfrm flipH="1" rot="10800000">
            <a:off x="1513936" y="1784261"/>
            <a:ext cx="3000600" cy="1489500"/>
          </a:xfrm>
          <a:prstGeom prst="bentConnector3">
            <a:avLst>
              <a:gd fmla="val 24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42" name="Google Shape;642;p41"/>
          <p:cNvCxnSpPr/>
          <p:nvPr/>
        </p:nvCxnSpPr>
        <p:spPr>
          <a:xfrm>
            <a:off x="1513936" y="3503000"/>
            <a:ext cx="1989600" cy="14436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43" name="Google Shape;64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438" y="2150071"/>
            <a:ext cx="2851150" cy="2406757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4" name="Google Shape;644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1107" y="1319451"/>
            <a:ext cx="898356" cy="3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Summary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35525" y="614000"/>
            <a:ext cx="573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프로젝트 서비스명: </a:t>
            </a: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Smart Home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300" y="1519650"/>
            <a:ext cx="2065750" cy="20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225" y="1746653"/>
            <a:ext cx="17430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24" y="1812791"/>
            <a:ext cx="1624026" cy="16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3650" y="1627056"/>
            <a:ext cx="1958350" cy="19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624475" y="3987614"/>
            <a:ext cx="1211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모니터링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599613" y="3945472"/>
            <a:ext cx="1452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IoT 장치 제어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79375" y="3945472"/>
            <a:ext cx="1452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스마트 기기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496675" y="3945472"/>
            <a:ext cx="1452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생활패턴 분석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2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50" name="Google Shape;650;p42"/>
          <p:cNvGrpSpPr/>
          <p:nvPr/>
        </p:nvGrpSpPr>
        <p:grpSpPr>
          <a:xfrm>
            <a:off x="287777" y="2170821"/>
            <a:ext cx="2845217" cy="2453232"/>
            <a:chOff x="149675" y="1842900"/>
            <a:chExt cx="2062200" cy="1819500"/>
          </a:xfrm>
        </p:grpSpPr>
        <p:sp>
          <p:nvSpPr>
            <p:cNvPr id="651" name="Google Shape;651;p42"/>
            <p:cNvSpPr/>
            <p:nvPr/>
          </p:nvSpPr>
          <p:spPr>
            <a:xfrm>
              <a:off x="149675" y="1842900"/>
              <a:ext cx="2062200" cy="1819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" name="Google Shape;652;p42"/>
            <p:cNvGrpSpPr/>
            <p:nvPr/>
          </p:nvGrpSpPr>
          <p:grpSpPr>
            <a:xfrm>
              <a:off x="285537" y="1961463"/>
              <a:ext cx="1790475" cy="1582375"/>
              <a:chOff x="284888" y="1956462"/>
              <a:chExt cx="1790475" cy="1582375"/>
            </a:xfrm>
          </p:grpSpPr>
          <p:pic>
            <p:nvPicPr>
              <p:cNvPr id="653" name="Google Shape;653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4902" y="1956462"/>
                <a:ext cx="1097774" cy="68765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grpSp>
            <p:nvGrpSpPr>
              <p:cNvPr id="654" name="Google Shape;654;p42"/>
              <p:cNvGrpSpPr/>
              <p:nvPr/>
            </p:nvGrpSpPr>
            <p:grpSpPr>
              <a:xfrm>
                <a:off x="284888" y="2851182"/>
                <a:ext cx="1790475" cy="687656"/>
                <a:chOff x="284888" y="2851182"/>
                <a:chExt cx="1790475" cy="687656"/>
              </a:xfrm>
            </p:grpSpPr>
            <p:pic>
              <p:nvPicPr>
                <p:cNvPr id="655" name="Google Shape;655;p4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84888" y="2851182"/>
                  <a:ext cx="861154" cy="687656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656" name="Google Shape;656;p4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213786" y="2851237"/>
                  <a:ext cx="861578" cy="687546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</p:grpSp>
      </p:grpSp>
      <p:pic>
        <p:nvPicPr>
          <p:cNvPr id="657" name="Google Shape;65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8925" y="1988775"/>
            <a:ext cx="5287298" cy="28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2"/>
          <p:cNvSpPr/>
          <p:nvPr/>
        </p:nvSpPr>
        <p:spPr>
          <a:xfrm>
            <a:off x="3067175" y="3195987"/>
            <a:ext cx="649500" cy="40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2"/>
          <p:cNvSpPr txBox="1"/>
          <p:nvPr/>
        </p:nvSpPr>
        <p:spPr>
          <a:xfrm>
            <a:off x="435525" y="614000"/>
            <a:ext cx="82233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IoT기기 사용 기록의 시각화 on Client Page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5" name="Google Shape;665;p43"/>
          <p:cNvSpPr txBox="1"/>
          <p:nvPr/>
        </p:nvSpPr>
        <p:spPr>
          <a:xfrm>
            <a:off x="435525" y="614000"/>
            <a:ext cx="82233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IoT기기 사용 기록</a:t>
            </a: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의 시각화 on Client Page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666" name="Google Shape;666;p43"/>
          <p:cNvGrpSpPr/>
          <p:nvPr/>
        </p:nvGrpSpPr>
        <p:grpSpPr>
          <a:xfrm>
            <a:off x="287777" y="2170821"/>
            <a:ext cx="2845217" cy="2453232"/>
            <a:chOff x="149675" y="1842900"/>
            <a:chExt cx="2062200" cy="1819500"/>
          </a:xfrm>
        </p:grpSpPr>
        <p:sp>
          <p:nvSpPr>
            <p:cNvPr id="667" name="Google Shape;667;p43"/>
            <p:cNvSpPr/>
            <p:nvPr/>
          </p:nvSpPr>
          <p:spPr>
            <a:xfrm>
              <a:off x="149675" y="1842900"/>
              <a:ext cx="2062200" cy="18195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43"/>
            <p:cNvGrpSpPr/>
            <p:nvPr/>
          </p:nvGrpSpPr>
          <p:grpSpPr>
            <a:xfrm>
              <a:off x="285537" y="1961463"/>
              <a:ext cx="1790475" cy="1582375"/>
              <a:chOff x="284888" y="1956462"/>
              <a:chExt cx="1790475" cy="1582375"/>
            </a:xfrm>
          </p:grpSpPr>
          <p:pic>
            <p:nvPicPr>
              <p:cNvPr id="669" name="Google Shape;669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4902" y="1956462"/>
                <a:ext cx="1097774" cy="687655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grpSp>
            <p:nvGrpSpPr>
              <p:cNvPr id="670" name="Google Shape;670;p43"/>
              <p:cNvGrpSpPr/>
              <p:nvPr/>
            </p:nvGrpSpPr>
            <p:grpSpPr>
              <a:xfrm>
                <a:off x="284888" y="2851182"/>
                <a:ext cx="1790475" cy="687656"/>
                <a:chOff x="284888" y="2851182"/>
                <a:chExt cx="1790475" cy="687656"/>
              </a:xfrm>
            </p:grpSpPr>
            <p:pic>
              <p:nvPicPr>
                <p:cNvPr id="671" name="Google Shape;671;p4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84888" y="2851182"/>
                  <a:ext cx="861154" cy="687656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pic>
              <p:nvPicPr>
                <p:cNvPr id="672" name="Google Shape;672;p4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213786" y="2851237"/>
                  <a:ext cx="861578" cy="687546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</p:grpSp>
        </p:grpSp>
      </p:grpSp>
      <p:pic>
        <p:nvPicPr>
          <p:cNvPr id="673" name="Google Shape;673;p43"/>
          <p:cNvPicPr preferRelativeResize="0"/>
          <p:nvPr/>
        </p:nvPicPr>
        <p:blipFill rotWithShape="1">
          <a:blip r:embed="rId7">
            <a:alphaModFix/>
          </a:blip>
          <a:srcRect b="0" l="49" r="49" t="0"/>
          <a:stretch/>
        </p:blipFill>
        <p:spPr>
          <a:xfrm>
            <a:off x="3568925" y="1988775"/>
            <a:ext cx="5287296" cy="28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3"/>
          <p:cNvSpPr/>
          <p:nvPr/>
        </p:nvSpPr>
        <p:spPr>
          <a:xfrm>
            <a:off x="3067175" y="3195987"/>
            <a:ext cx="649500" cy="40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4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Demonstration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80" name="Google Shape;680;p44"/>
          <p:cNvSpPr txBox="1"/>
          <p:nvPr/>
        </p:nvSpPr>
        <p:spPr>
          <a:xfrm>
            <a:off x="435525" y="614000"/>
            <a:ext cx="6579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Web Server + User Client page 시연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" id="681" name="Google Shape;681;p44" title="[5G] Smart Home - 서버 및 클라이언트 페이지(Server + Client Page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675" y="1205225"/>
            <a:ext cx="68531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Epilogue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87" name="Google Shape;6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50" y="3845475"/>
            <a:ext cx="1702050" cy="1707608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5"/>
          <p:cNvSpPr txBox="1"/>
          <p:nvPr/>
        </p:nvSpPr>
        <p:spPr>
          <a:xfrm>
            <a:off x="257913" y="4308825"/>
            <a:ext cx="13905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OpenCV Library 설치 시간: 3시간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89" name="Google Shape;6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675" y="2765025"/>
            <a:ext cx="1702050" cy="170760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5"/>
          <p:cNvSpPr txBox="1"/>
          <p:nvPr/>
        </p:nvSpPr>
        <p:spPr>
          <a:xfrm>
            <a:off x="1989450" y="3311775"/>
            <a:ext cx="1390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USB 마이크 연결까지 2주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91" name="Google Shape;6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00" y="221850"/>
            <a:ext cx="1702050" cy="170760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5"/>
          <p:cNvSpPr txBox="1"/>
          <p:nvPr/>
        </p:nvSpPr>
        <p:spPr>
          <a:xfrm>
            <a:off x="2448675" y="80835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초음파 센서 측정 오류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93" name="Google Shape;6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950" y="2003700"/>
            <a:ext cx="1702050" cy="17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650" y="164700"/>
            <a:ext cx="1702050" cy="17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25" y="1057425"/>
            <a:ext cx="1702050" cy="17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975" y="4000500"/>
            <a:ext cx="1702050" cy="1707608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5"/>
          <p:cNvSpPr txBox="1"/>
          <p:nvPr/>
        </p:nvSpPr>
        <p:spPr>
          <a:xfrm>
            <a:off x="3876750" y="4547250"/>
            <a:ext cx="1390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AWS RDS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시간 오류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98" name="Google Shape;6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375" y="3925875"/>
            <a:ext cx="1702050" cy="17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525" y="164700"/>
            <a:ext cx="1702050" cy="170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000" y="2292900"/>
            <a:ext cx="1702050" cy="1707608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5"/>
          <p:cNvSpPr txBox="1"/>
          <p:nvPr/>
        </p:nvSpPr>
        <p:spPr>
          <a:xfrm>
            <a:off x="4150725" y="259020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온&amp;습도</a:t>
            </a:r>
            <a:r>
              <a:rPr lang="ko">
                <a:latin typeface="Jua"/>
                <a:ea typeface="Jua"/>
                <a:cs typeface="Jua"/>
                <a:sym typeface="Jua"/>
              </a:rPr>
              <a:t> 센서 측정 오류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2" name="Google Shape;702;p45"/>
          <p:cNvSpPr txBox="1"/>
          <p:nvPr/>
        </p:nvSpPr>
        <p:spPr>
          <a:xfrm>
            <a:off x="4639425" y="68900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지문인식 센서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TX/RX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통신 교차 연결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3" name="Google Shape;703;p45"/>
          <p:cNvSpPr txBox="1"/>
          <p:nvPr/>
        </p:nvSpPr>
        <p:spPr>
          <a:xfrm>
            <a:off x="591300" y="1604175"/>
            <a:ext cx="1390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Flask와 서버 통신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4" name="Google Shape;704;p45"/>
          <p:cNvSpPr txBox="1"/>
          <p:nvPr/>
        </p:nvSpPr>
        <p:spPr>
          <a:xfrm>
            <a:off x="6912300" y="84805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전선 연장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7283775" y="2976275"/>
            <a:ext cx="1390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6" name="Google Shape;706;p45"/>
          <p:cNvSpPr txBox="1"/>
          <p:nvPr/>
        </p:nvSpPr>
        <p:spPr>
          <a:xfrm>
            <a:off x="7283775" y="287940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코드가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안돌아가요...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7" name="Google Shape;707;p45"/>
          <p:cNvSpPr txBox="1"/>
          <p:nvPr/>
        </p:nvSpPr>
        <p:spPr>
          <a:xfrm>
            <a:off x="5868150" y="4587000"/>
            <a:ext cx="1390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통신 문제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6"/>
          <p:cNvSpPr txBox="1"/>
          <p:nvPr>
            <p:ph type="title"/>
          </p:nvPr>
        </p:nvSpPr>
        <p:spPr>
          <a:xfrm>
            <a:off x="3681375" y="3764722"/>
            <a:ext cx="1952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Jua"/>
                <a:ea typeface="Jua"/>
                <a:cs typeface="Jua"/>
                <a:sym typeface="Jua"/>
              </a:rPr>
              <a:t>Thank you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Summary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68625" y="614100"/>
            <a:ext cx="667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제작 </a:t>
            </a:r>
            <a:r>
              <a:rPr lang="ko" sz="2400">
                <a:latin typeface="Jua"/>
                <a:ea typeface="Jua"/>
                <a:cs typeface="Jua"/>
                <a:sym typeface="Jua"/>
              </a:rPr>
              <a:t>배경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731450" y="4741125"/>
            <a:ext cx="2053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탄탄한 인프라</a:t>
            </a:r>
            <a:endParaRPr sz="2400"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427125" y="4741125"/>
            <a:ext cx="2163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잠재적 수요</a:t>
            </a:r>
            <a:r>
              <a:rPr lang="ko" sz="2400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 증가</a:t>
            </a:r>
            <a:endParaRPr sz="2400"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293675" y="1477150"/>
            <a:ext cx="2710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6336475" y="4741125"/>
            <a:ext cx="21318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74E13"/>
                </a:solidFill>
                <a:latin typeface="Jua"/>
                <a:ea typeface="Jua"/>
                <a:cs typeface="Jua"/>
                <a:sym typeface="Jua"/>
              </a:rPr>
              <a:t>성장하는 시장</a:t>
            </a:r>
            <a:endParaRPr sz="2400">
              <a:solidFill>
                <a:srgbClr val="274E1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300" y="1626550"/>
            <a:ext cx="2102100" cy="2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300" y="1602863"/>
            <a:ext cx="2509275" cy="25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1676575" y="2484100"/>
            <a:ext cx="5205600" cy="2805600"/>
          </a:xfrm>
          <a:prstGeom prst="rect">
            <a:avLst/>
          </a:prstGeom>
          <a:solidFill>
            <a:srgbClr val="E7DCBE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1964225" y="2574613"/>
            <a:ext cx="1221900" cy="1190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Summary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468625" y="614100"/>
            <a:ext cx="667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5G Smart Home?</a:t>
            </a:r>
            <a:r>
              <a:rPr lang="ko" sz="2400">
                <a:latin typeface="Jua"/>
                <a:ea typeface="Jua"/>
                <a:cs typeface="Jua"/>
                <a:sym typeface="Jua"/>
              </a:rPr>
              <a:t> 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689125" y="2974105"/>
            <a:ext cx="1772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Security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5419275" y="2759263"/>
            <a:ext cx="1221900" cy="1190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268536" y="3125129"/>
            <a:ext cx="1523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Styler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2720850" y="3855838"/>
            <a:ext cx="1221900" cy="1190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2245793" y="4276438"/>
            <a:ext cx="2172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IoT history 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Analysis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4634600" y="3959688"/>
            <a:ext cx="1221900" cy="1190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4483861" y="4325546"/>
            <a:ext cx="1523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Light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3668425" y="2784913"/>
            <a:ext cx="1221900" cy="1190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3517700" y="3150854"/>
            <a:ext cx="1523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F</a:t>
            </a:r>
            <a:r>
              <a:rPr lang="ko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373425" y="763300"/>
            <a:ext cx="5811900" cy="1720800"/>
          </a:xfrm>
          <a:prstGeom prst="triangle">
            <a:avLst>
              <a:gd fmla="val 50000" name="adj"/>
            </a:avLst>
          </a:prstGeom>
          <a:solidFill>
            <a:srgbClr val="378B5A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3186125" y="1652975"/>
            <a:ext cx="1979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EFEFEF"/>
                </a:solidFill>
                <a:latin typeface="Jua"/>
                <a:ea typeface="Jua"/>
                <a:cs typeface="Jua"/>
                <a:sym typeface="Jua"/>
              </a:rPr>
              <a:t>Smart Home</a:t>
            </a:r>
            <a:endParaRPr sz="2400">
              <a:solidFill>
                <a:srgbClr val="EFEFE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Summary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35525" y="614000"/>
            <a:ext cx="573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개발 환경 (H/W)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8" y="1382214"/>
            <a:ext cx="1219200" cy="1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750625" y="1534425"/>
            <a:ext cx="13851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Single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Board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Computer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263" y="1306039"/>
            <a:ext cx="1219200" cy="1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3845013" y="1673000"/>
            <a:ext cx="8457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Sensor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113" y="1228089"/>
            <a:ext cx="1219200" cy="1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6905871" y="1532200"/>
            <a:ext cx="845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Device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2752725" y="2482063"/>
            <a:ext cx="0" cy="249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50" y="3796663"/>
            <a:ext cx="1895000" cy="12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6728" y="3148903"/>
            <a:ext cx="447050" cy="56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4426" y="2910425"/>
            <a:ext cx="845700" cy="48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8">
            <a:alphaModFix/>
          </a:blip>
          <a:srcRect b="16225" l="33959" r="12357" t="16225"/>
          <a:stretch/>
        </p:blipFill>
        <p:spPr>
          <a:xfrm>
            <a:off x="4444575" y="2767250"/>
            <a:ext cx="697500" cy="7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9">
            <a:alphaModFix/>
          </a:blip>
          <a:srcRect b="52805" l="0" r="-7584" t="0"/>
          <a:stretch/>
        </p:blipFill>
        <p:spPr>
          <a:xfrm>
            <a:off x="5783000" y="2710326"/>
            <a:ext cx="845700" cy="41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9534" y="3461521"/>
            <a:ext cx="353600" cy="41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6237" y="2829287"/>
            <a:ext cx="514750" cy="52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38526" y="2733674"/>
            <a:ext cx="353607" cy="5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13">
            <a:alphaModFix/>
          </a:blip>
          <a:srcRect b="19830" l="13095" r="12753" t="22389"/>
          <a:stretch/>
        </p:blipFill>
        <p:spPr>
          <a:xfrm rot="-205639">
            <a:off x="3227183" y="3570936"/>
            <a:ext cx="904783" cy="7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85051" y="3394475"/>
            <a:ext cx="606275" cy="45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11237" y="3567626"/>
            <a:ext cx="606275" cy="45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02675" y="3699836"/>
            <a:ext cx="981300" cy="7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93646" y="3436346"/>
            <a:ext cx="447050" cy="47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62350" y="4116973"/>
            <a:ext cx="353600" cy="60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19800" y="4289850"/>
            <a:ext cx="447050" cy="4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19126" y="4203399"/>
            <a:ext cx="697500" cy="48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263375" y="2851550"/>
            <a:ext cx="353600" cy="3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8"/>
          <p:cNvCxnSpPr/>
          <p:nvPr/>
        </p:nvCxnSpPr>
        <p:spPr>
          <a:xfrm>
            <a:off x="5559163" y="2550263"/>
            <a:ext cx="0" cy="249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Summary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35525" y="614000"/>
            <a:ext cx="573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개발 환경 (S/W)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47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479364" y="1681305"/>
            <a:ext cx="865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Server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001" y="2919887"/>
            <a:ext cx="580850" cy="31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300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1831452" y="1681287"/>
            <a:ext cx="1096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Language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2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3228476" y="1681287"/>
            <a:ext cx="1236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Framework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004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766157" y="1681287"/>
            <a:ext cx="1096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Database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357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6320388" y="1685015"/>
            <a:ext cx="922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Library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709" y="1378375"/>
            <a:ext cx="1166591" cy="133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7934094" y="1681305"/>
            <a:ext cx="629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Tool</a:t>
            </a:r>
            <a:endParaRPr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3367" y="3438972"/>
            <a:ext cx="439577" cy="47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1910" y="4055731"/>
            <a:ext cx="629798" cy="30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4425" y="2958689"/>
            <a:ext cx="751272" cy="25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0815" y="4031276"/>
            <a:ext cx="751271" cy="28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9078" y="2958690"/>
            <a:ext cx="721588" cy="36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00005" y="3467933"/>
            <a:ext cx="919724" cy="57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6384" y="4498670"/>
            <a:ext cx="487372" cy="25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41270" y="4498672"/>
            <a:ext cx="487371" cy="22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72321" y="3332708"/>
            <a:ext cx="528281" cy="51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1700" y="4055731"/>
            <a:ext cx="1036986" cy="64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4154" y="2904718"/>
            <a:ext cx="580855" cy="56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48334" y="2931326"/>
            <a:ext cx="439576" cy="426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09347" y="2921376"/>
            <a:ext cx="372813" cy="44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19105" y="3469713"/>
            <a:ext cx="807465" cy="317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9"/>
          <p:cNvCxnSpPr/>
          <p:nvPr/>
        </p:nvCxnSpPr>
        <p:spPr>
          <a:xfrm>
            <a:off x="1582121" y="2465874"/>
            <a:ext cx="2100" cy="27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83" name="Google Shape;183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062586" y="2906208"/>
            <a:ext cx="372810" cy="3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06781" y="3430923"/>
            <a:ext cx="326379" cy="31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083575" y="3933992"/>
            <a:ext cx="372812" cy="36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58941" y="3581391"/>
            <a:ext cx="372836" cy="36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679147" y="4236806"/>
            <a:ext cx="487370" cy="39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473476" y="3888732"/>
            <a:ext cx="922312" cy="215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9"/>
          <p:cNvCxnSpPr/>
          <p:nvPr/>
        </p:nvCxnSpPr>
        <p:spPr>
          <a:xfrm>
            <a:off x="3252636" y="2401793"/>
            <a:ext cx="2100" cy="27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9"/>
          <p:cNvCxnSpPr/>
          <p:nvPr/>
        </p:nvCxnSpPr>
        <p:spPr>
          <a:xfrm>
            <a:off x="4713650" y="2401805"/>
            <a:ext cx="2100" cy="27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6087972" y="2392776"/>
            <a:ext cx="2100" cy="27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9"/>
          <p:cNvCxnSpPr/>
          <p:nvPr/>
        </p:nvCxnSpPr>
        <p:spPr>
          <a:xfrm>
            <a:off x="7635628" y="2401793"/>
            <a:ext cx="2100" cy="272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Process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222" y="843931"/>
            <a:ext cx="728037" cy="66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6413" y="1058806"/>
            <a:ext cx="393335" cy="3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456350" y="1497950"/>
            <a:ext cx="7281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사용자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029" y="1058806"/>
            <a:ext cx="393335" cy="39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898" y="1058806"/>
            <a:ext cx="393335" cy="39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022" y="1058806"/>
            <a:ext cx="393335" cy="39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323" y="1058806"/>
            <a:ext cx="393335" cy="3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4389869" y="1497950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현관문 열림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816088" y="1503411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현관문 출입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7242308" y="1497950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현관문 닫힘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56" y="834021"/>
            <a:ext cx="728037" cy="663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5816077" y="2041483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센서등 켜짐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7830554" y="2501552"/>
            <a:ext cx="857100" cy="50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조명 제어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3024038" y="1497950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지문인식 통과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7830554" y="3507068"/>
            <a:ext cx="857100" cy="50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음성 인식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제어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7830554" y="3004299"/>
            <a:ext cx="857100" cy="50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웹에서 제어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878992">
            <a:off x="8122436" y="2041201"/>
            <a:ext cx="395009" cy="393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/>
          <p:nvPr/>
        </p:nvSpPr>
        <p:spPr>
          <a:xfrm>
            <a:off x="6345735" y="4282915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오늘 날씨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정보 요청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6345735" y="4809112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음성 인식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794523" y="3847439"/>
            <a:ext cx="389437" cy="3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4786232" y="4282915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선풍기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자동 실행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315589" y="3791372"/>
            <a:ext cx="389437" cy="3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/>
          <p:nvPr/>
        </p:nvSpPr>
        <p:spPr>
          <a:xfrm>
            <a:off x="3372937" y="4282915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스타일 자동 추천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3372983" y="4800353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웹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870781" y="3791372"/>
            <a:ext cx="389437" cy="3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1912051" y="4282915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웹캠 촬영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1912062" y="4800692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웹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425961" y="3791372"/>
            <a:ext cx="389437" cy="3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/>
          <p:nvPr/>
        </p:nvSpPr>
        <p:spPr>
          <a:xfrm>
            <a:off x="596919" y="4285382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데이터 보기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596919" y="4802820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로그 파일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4786232" y="4800353"/>
            <a:ext cx="9270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실시간 온습도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329" y="2785607"/>
            <a:ext cx="728054" cy="67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8405" y="776025"/>
            <a:ext cx="660484" cy="66393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0"/>
          <p:cNvSpPr/>
          <p:nvPr/>
        </p:nvSpPr>
        <p:spPr>
          <a:xfrm>
            <a:off x="1674352" y="1497950"/>
            <a:ext cx="936300" cy="5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CCTV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촬영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32" name="Google Shape;23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6155" y="834021"/>
            <a:ext cx="728037" cy="663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2308" y="782497"/>
            <a:ext cx="865510" cy="76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40484" y="820463"/>
            <a:ext cx="687459" cy="69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6388437" y="3563199"/>
            <a:ext cx="856933" cy="83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8339" y="3726566"/>
            <a:ext cx="569507" cy="55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497031">
            <a:off x="7429195" y="3846775"/>
            <a:ext cx="388135" cy="38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35044" y="3680424"/>
            <a:ext cx="616705" cy="60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01452" y="3461420"/>
            <a:ext cx="907959" cy="88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8023" y="3625547"/>
            <a:ext cx="616705" cy="60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435525" y="0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Function  </a:t>
            </a:r>
            <a:endParaRPr b="1"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435525" y="601238"/>
            <a:ext cx="5734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B45F06"/>
                </a:solidFill>
                <a:latin typeface="Jua"/>
                <a:ea typeface="Jua"/>
                <a:cs typeface="Jua"/>
                <a:sym typeface="Jua"/>
              </a:rPr>
              <a:t>지문인식으로 현관문 OPEN</a:t>
            </a:r>
            <a:endParaRPr sz="2400">
              <a:solidFill>
                <a:srgbClr val="B45F06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descr="본 프로젝트는 Raspberry Pi 3 B+/Raspberry Pi 3 B로 만들었습니다.&#10;&#10;&#10;프로젝트명 : Smart Home&#10;팀명 : 5G&#10;기능 : 지문인식(Fingerprint Recognition)&#10;기능 설명 : 시스템에 등록된 지문일 시 자동문이 열리고, 새로운 지문이면 지문 등록 후 사용 가능합니다." id="247" name="Google Shape;247;p21" title="[5G] Smart Home - 기능(1) - 지문인식(Fingerprint Recognition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000" y="1202475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